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90" r:id="rId2"/>
    <p:sldId id="291" r:id="rId3"/>
    <p:sldId id="292" r:id="rId4"/>
    <p:sldId id="293" r:id="rId5"/>
    <p:sldId id="294" r:id="rId6"/>
    <p:sldId id="295" r:id="rId7"/>
    <p:sldId id="296" r:id="rId8"/>
    <p:sldId id="297" r:id="rId9"/>
    <p:sldId id="299" r:id="rId10"/>
    <p:sldId id="300" r:id="rId11"/>
    <p:sldId id="257" r:id="rId12"/>
    <p:sldId id="259" r:id="rId13"/>
    <p:sldId id="268" r:id="rId14"/>
    <p:sldId id="260" r:id="rId15"/>
    <p:sldId id="262" r:id="rId16"/>
    <p:sldId id="264" r:id="rId17"/>
    <p:sldId id="265" r:id="rId18"/>
    <p:sldId id="258" r:id="rId19"/>
    <p:sldId id="266" r:id="rId20"/>
    <p:sldId id="269" r:id="rId21"/>
    <p:sldId id="270" r:id="rId22"/>
    <p:sldId id="271" r:id="rId23"/>
    <p:sldId id="272" r:id="rId24"/>
    <p:sldId id="256" r:id="rId25"/>
    <p:sldId id="282" r:id="rId26"/>
    <p:sldId id="283" r:id="rId27"/>
    <p:sldId id="284" r:id="rId28"/>
    <p:sldId id="285" r:id="rId29"/>
    <p:sldId id="261" r:id="rId30"/>
    <p:sldId id="286" r:id="rId31"/>
    <p:sldId id="263" r:id="rId32"/>
    <p:sldId id="287" r:id="rId33"/>
    <p:sldId id="28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5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0C8D08-209F-328E-D50B-AF40AD000B38}" v="10" dt="2024-09-27T17:13:47.237"/>
    <p1510:client id="{143079E4-3586-EF5A-0E37-B9DD013D8D1F}" v="62" dt="2024-09-27T17:22:27.455"/>
    <p1510:client id="{1681BEFB-B800-8334-4D59-EB5EADF00810}" v="19" dt="2024-09-27T17:37:55.144"/>
    <p1510:client id="{3E7EDF42-9661-FEDA-0B70-0AA85B709306}" v="24" dt="2024-09-27T17:30:47.020"/>
    <p1510:client id="{7A014FA3-FDBA-D165-5F94-05DBB3B00287}" v="3" dt="2024-09-27T23:24:15.797"/>
    <p1510:client id="{A9CEACB4-31A7-06BF-A61E-F1077C6996EB}" v="5" dt="2024-09-27T18:43:25.331"/>
    <p1510:client id="{CACFA871-45D6-CBD7-D6CC-5029DE035673}" v="28" dt="2024-09-28T04:43:40.548"/>
    <p1510:client id="{FEBEEB3D-40A5-6C42-BD12-5242751384FA}" v="322" dt="2024-09-28T06:12:15.6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13"/>
  </p:normalViewPr>
  <p:slideViewPr>
    <p:cSldViewPr snapToGrid="0" snapToObjects="1">
      <p:cViewPr>
        <p:scale>
          <a:sx n="125" d="100"/>
          <a:sy n="125" d="100"/>
        </p:scale>
        <p:origin x="144" y="-64"/>
      </p:cViewPr>
      <p:guideLst>
        <p:guide orient="horz" pos="2160"/>
        <p:guide pos="51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765D8F-59AB-4289-999E-6F0A0334B7D9}"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7370790D-C958-4A49-810A-644136F17D80}">
      <dgm:prSet/>
      <dgm:spPr/>
      <dgm:t>
        <a:bodyPr/>
        <a:lstStyle/>
        <a:p>
          <a:r>
            <a:rPr lang="en-US"/>
            <a:t>• Efficient use of multi-GPU and multi-node systems.</a:t>
          </a:r>
        </a:p>
      </dgm:t>
    </dgm:pt>
    <dgm:pt modelId="{07ADACD9-5732-4256-A351-05EEF01ABED0}" type="parTrans" cxnId="{E77CCFFB-4846-41B8-8A8B-28C426BA0717}">
      <dgm:prSet/>
      <dgm:spPr/>
      <dgm:t>
        <a:bodyPr/>
        <a:lstStyle/>
        <a:p>
          <a:endParaRPr lang="en-US"/>
        </a:p>
      </dgm:t>
    </dgm:pt>
    <dgm:pt modelId="{9C8D7ECB-438D-484A-8D66-5D277595F259}" type="sibTrans" cxnId="{E77CCFFB-4846-41B8-8A8B-28C426BA0717}">
      <dgm:prSet/>
      <dgm:spPr/>
      <dgm:t>
        <a:bodyPr/>
        <a:lstStyle/>
        <a:p>
          <a:endParaRPr lang="en-US"/>
        </a:p>
      </dgm:t>
    </dgm:pt>
    <dgm:pt modelId="{C57E1064-73BF-483E-A6BC-E0F3AA08F403}">
      <dgm:prSet/>
      <dgm:spPr/>
      <dgm:t>
        <a:bodyPr/>
        <a:lstStyle/>
        <a:p>
          <a:r>
            <a:rPr lang="en-US"/>
            <a:t>• Supports complex configurations for different display setups (CAVE, multi-screen).</a:t>
          </a:r>
        </a:p>
      </dgm:t>
    </dgm:pt>
    <dgm:pt modelId="{290F018E-8340-4F48-8C02-28FFB2886412}" type="parTrans" cxnId="{60F6A16E-54C2-4D77-A7FC-9225662D1F35}">
      <dgm:prSet/>
      <dgm:spPr/>
      <dgm:t>
        <a:bodyPr/>
        <a:lstStyle/>
        <a:p>
          <a:endParaRPr lang="en-US"/>
        </a:p>
      </dgm:t>
    </dgm:pt>
    <dgm:pt modelId="{7A4E5E96-035A-4E2F-83AE-B6C33BE075E1}" type="sibTrans" cxnId="{60F6A16E-54C2-4D77-A7FC-9225662D1F35}">
      <dgm:prSet/>
      <dgm:spPr/>
      <dgm:t>
        <a:bodyPr/>
        <a:lstStyle/>
        <a:p>
          <a:endParaRPr lang="en-US"/>
        </a:p>
      </dgm:t>
    </dgm:pt>
    <dgm:pt modelId="{0554E2E7-50A2-4B3A-B506-BD68A5E6E6A8}">
      <dgm:prSet/>
      <dgm:spPr/>
      <dgm:t>
        <a:bodyPr/>
        <a:lstStyle/>
        <a:p>
          <a:r>
            <a:rPr lang="en-US"/>
            <a:t>• Asynchronous execution to improve performance by reducing synchronization waits.</a:t>
          </a:r>
        </a:p>
      </dgm:t>
    </dgm:pt>
    <dgm:pt modelId="{6882F752-3B0E-440F-9C8C-C5C4E7EC52E3}" type="parTrans" cxnId="{8EBA48F7-23F3-459B-8346-73C486BF71C0}">
      <dgm:prSet/>
      <dgm:spPr/>
      <dgm:t>
        <a:bodyPr/>
        <a:lstStyle/>
        <a:p>
          <a:endParaRPr lang="en-US"/>
        </a:p>
      </dgm:t>
    </dgm:pt>
    <dgm:pt modelId="{8D98167A-EA63-4FC1-8431-058C9804732E}" type="sibTrans" cxnId="{8EBA48F7-23F3-459B-8346-73C486BF71C0}">
      <dgm:prSet/>
      <dgm:spPr/>
      <dgm:t>
        <a:bodyPr/>
        <a:lstStyle/>
        <a:p>
          <a:endParaRPr lang="en-US"/>
        </a:p>
      </dgm:t>
    </dgm:pt>
    <dgm:pt modelId="{84DB0A26-72E9-41A1-87B2-3262A10A264D}">
      <dgm:prSet/>
      <dgm:spPr/>
      <dgm:t>
        <a:bodyPr/>
        <a:lstStyle/>
        <a:p>
          <a:r>
            <a:rPr lang="en-US"/>
            <a:t>• Customizable task decomposition based on hardware and workload.</a:t>
          </a:r>
        </a:p>
      </dgm:t>
    </dgm:pt>
    <dgm:pt modelId="{13D143E0-8372-4A52-8CB4-1097ABFACDD7}" type="parTrans" cxnId="{AE5386C2-9E35-443A-BE7F-8C0E1F167F02}">
      <dgm:prSet/>
      <dgm:spPr/>
      <dgm:t>
        <a:bodyPr/>
        <a:lstStyle/>
        <a:p>
          <a:endParaRPr lang="en-US"/>
        </a:p>
      </dgm:t>
    </dgm:pt>
    <dgm:pt modelId="{292CDE5B-D06F-40F7-8292-30B69AB5030D}" type="sibTrans" cxnId="{AE5386C2-9E35-443A-BE7F-8C0E1F167F02}">
      <dgm:prSet/>
      <dgm:spPr/>
      <dgm:t>
        <a:bodyPr/>
        <a:lstStyle/>
        <a:p>
          <a:endParaRPr lang="en-US"/>
        </a:p>
      </dgm:t>
    </dgm:pt>
    <dgm:pt modelId="{FA154C8C-75C5-3640-BB08-9D413289D91D}" type="pres">
      <dgm:prSet presAssocID="{87765D8F-59AB-4289-999E-6F0A0334B7D9}" presName="diagram" presStyleCnt="0">
        <dgm:presLayoutVars>
          <dgm:dir/>
          <dgm:resizeHandles val="exact"/>
        </dgm:presLayoutVars>
      </dgm:prSet>
      <dgm:spPr/>
    </dgm:pt>
    <dgm:pt modelId="{63C2D124-B7BD-4446-BDAF-2126BCC824B2}" type="pres">
      <dgm:prSet presAssocID="{7370790D-C958-4A49-810A-644136F17D80}" presName="node" presStyleLbl="node1" presStyleIdx="0" presStyleCnt="4">
        <dgm:presLayoutVars>
          <dgm:bulletEnabled val="1"/>
        </dgm:presLayoutVars>
      </dgm:prSet>
      <dgm:spPr/>
    </dgm:pt>
    <dgm:pt modelId="{DCEEB5E9-7C27-D445-9A78-D03F8499FBD5}" type="pres">
      <dgm:prSet presAssocID="{9C8D7ECB-438D-484A-8D66-5D277595F259}" presName="sibTrans" presStyleCnt="0"/>
      <dgm:spPr/>
    </dgm:pt>
    <dgm:pt modelId="{9D740CB6-CD0A-EB40-A04E-62E574A8C96A}" type="pres">
      <dgm:prSet presAssocID="{C57E1064-73BF-483E-A6BC-E0F3AA08F403}" presName="node" presStyleLbl="node1" presStyleIdx="1" presStyleCnt="4">
        <dgm:presLayoutVars>
          <dgm:bulletEnabled val="1"/>
        </dgm:presLayoutVars>
      </dgm:prSet>
      <dgm:spPr/>
    </dgm:pt>
    <dgm:pt modelId="{4D47F61C-43B8-C644-84B9-F8D0B5EABAC4}" type="pres">
      <dgm:prSet presAssocID="{7A4E5E96-035A-4E2F-83AE-B6C33BE075E1}" presName="sibTrans" presStyleCnt="0"/>
      <dgm:spPr/>
    </dgm:pt>
    <dgm:pt modelId="{C6A6E309-7B4C-CA46-A578-F1C6D19DB0B0}" type="pres">
      <dgm:prSet presAssocID="{0554E2E7-50A2-4B3A-B506-BD68A5E6E6A8}" presName="node" presStyleLbl="node1" presStyleIdx="2" presStyleCnt="4">
        <dgm:presLayoutVars>
          <dgm:bulletEnabled val="1"/>
        </dgm:presLayoutVars>
      </dgm:prSet>
      <dgm:spPr/>
    </dgm:pt>
    <dgm:pt modelId="{19CEAC04-1F9F-8A49-B012-A82D04A936A3}" type="pres">
      <dgm:prSet presAssocID="{8D98167A-EA63-4FC1-8431-058C9804732E}" presName="sibTrans" presStyleCnt="0"/>
      <dgm:spPr/>
    </dgm:pt>
    <dgm:pt modelId="{B3856F1C-8304-6F4A-823A-3C7F5135D230}" type="pres">
      <dgm:prSet presAssocID="{84DB0A26-72E9-41A1-87B2-3262A10A264D}" presName="node" presStyleLbl="node1" presStyleIdx="3" presStyleCnt="4">
        <dgm:presLayoutVars>
          <dgm:bulletEnabled val="1"/>
        </dgm:presLayoutVars>
      </dgm:prSet>
      <dgm:spPr/>
    </dgm:pt>
  </dgm:ptLst>
  <dgm:cxnLst>
    <dgm:cxn modelId="{023EAC04-A0AB-4046-87FD-B13EEAF357DD}" type="presOf" srcId="{87765D8F-59AB-4289-999E-6F0A0334B7D9}" destId="{FA154C8C-75C5-3640-BB08-9D413289D91D}" srcOrd="0" destOrd="0" presId="urn:microsoft.com/office/officeart/2005/8/layout/default"/>
    <dgm:cxn modelId="{4CF97D61-282E-5543-BF79-C2AC810F1CFE}" type="presOf" srcId="{0554E2E7-50A2-4B3A-B506-BD68A5E6E6A8}" destId="{C6A6E309-7B4C-CA46-A578-F1C6D19DB0B0}" srcOrd="0" destOrd="0" presId="urn:microsoft.com/office/officeart/2005/8/layout/default"/>
    <dgm:cxn modelId="{EB52A16D-48E9-434C-91C2-F8B1B3F3DA56}" type="presOf" srcId="{7370790D-C958-4A49-810A-644136F17D80}" destId="{63C2D124-B7BD-4446-BDAF-2126BCC824B2}" srcOrd="0" destOrd="0" presId="urn:microsoft.com/office/officeart/2005/8/layout/default"/>
    <dgm:cxn modelId="{60F6A16E-54C2-4D77-A7FC-9225662D1F35}" srcId="{87765D8F-59AB-4289-999E-6F0A0334B7D9}" destId="{C57E1064-73BF-483E-A6BC-E0F3AA08F403}" srcOrd="1" destOrd="0" parTransId="{290F018E-8340-4F48-8C02-28FFB2886412}" sibTransId="{7A4E5E96-035A-4E2F-83AE-B6C33BE075E1}"/>
    <dgm:cxn modelId="{97A402A9-55B5-C24C-BD94-E2E81E198F72}" type="presOf" srcId="{84DB0A26-72E9-41A1-87B2-3262A10A264D}" destId="{B3856F1C-8304-6F4A-823A-3C7F5135D230}" srcOrd="0" destOrd="0" presId="urn:microsoft.com/office/officeart/2005/8/layout/default"/>
    <dgm:cxn modelId="{5E3FD0AF-F869-AE48-A851-33DD718B6C5A}" type="presOf" srcId="{C57E1064-73BF-483E-A6BC-E0F3AA08F403}" destId="{9D740CB6-CD0A-EB40-A04E-62E574A8C96A}" srcOrd="0" destOrd="0" presId="urn:microsoft.com/office/officeart/2005/8/layout/default"/>
    <dgm:cxn modelId="{AE5386C2-9E35-443A-BE7F-8C0E1F167F02}" srcId="{87765D8F-59AB-4289-999E-6F0A0334B7D9}" destId="{84DB0A26-72E9-41A1-87B2-3262A10A264D}" srcOrd="3" destOrd="0" parTransId="{13D143E0-8372-4A52-8CB4-1097ABFACDD7}" sibTransId="{292CDE5B-D06F-40F7-8292-30B69AB5030D}"/>
    <dgm:cxn modelId="{8EBA48F7-23F3-459B-8346-73C486BF71C0}" srcId="{87765D8F-59AB-4289-999E-6F0A0334B7D9}" destId="{0554E2E7-50A2-4B3A-B506-BD68A5E6E6A8}" srcOrd="2" destOrd="0" parTransId="{6882F752-3B0E-440F-9C8C-C5C4E7EC52E3}" sibTransId="{8D98167A-EA63-4FC1-8431-058C9804732E}"/>
    <dgm:cxn modelId="{E77CCFFB-4846-41B8-8A8B-28C426BA0717}" srcId="{87765D8F-59AB-4289-999E-6F0A0334B7D9}" destId="{7370790D-C958-4A49-810A-644136F17D80}" srcOrd="0" destOrd="0" parTransId="{07ADACD9-5732-4256-A351-05EEF01ABED0}" sibTransId="{9C8D7ECB-438D-484A-8D66-5D277595F259}"/>
    <dgm:cxn modelId="{1BAB0C41-DEDB-EF44-94E9-A4E7DA5A2F72}" type="presParOf" srcId="{FA154C8C-75C5-3640-BB08-9D413289D91D}" destId="{63C2D124-B7BD-4446-BDAF-2126BCC824B2}" srcOrd="0" destOrd="0" presId="urn:microsoft.com/office/officeart/2005/8/layout/default"/>
    <dgm:cxn modelId="{DF4C9BA8-68DE-3741-8D6B-101E75E39515}" type="presParOf" srcId="{FA154C8C-75C5-3640-BB08-9D413289D91D}" destId="{DCEEB5E9-7C27-D445-9A78-D03F8499FBD5}" srcOrd="1" destOrd="0" presId="urn:microsoft.com/office/officeart/2005/8/layout/default"/>
    <dgm:cxn modelId="{DDB8F71D-D6A5-1744-A271-F06A94852074}" type="presParOf" srcId="{FA154C8C-75C5-3640-BB08-9D413289D91D}" destId="{9D740CB6-CD0A-EB40-A04E-62E574A8C96A}" srcOrd="2" destOrd="0" presId="urn:microsoft.com/office/officeart/2005/8/layout/default"/>
    <dgm:cxn modelId="{9FCBE1FD-1FA2-B648-B00D-78943BC82673}" type="presParOf" srcId="{FA154C8C-75C5-3640-BB08-9D413289D91D}" destId="{4D47F61C-43B8-C644-84B9-F8D0B5EABAC4}" srcOrd="3" destOrd="0" presId="urn:microsoft.com/office/officeart/2005/8/layout/default"/>
    <dgm:cxn modelId="{0602509C-8435-BE42-947B-B029547DD794}" type="presParOf" srcId="{FA154C8C-75C5-3640-BB08-9D413289D91D}" destId="{C6A6E309-7B4C-CA46-A578-F1C6D19DB0B0}" srcOrd="4" destOrd="0" presId="urn:microsoft.com/office/officeart/2005/8/layout/default"/>
    <dgm:cxn modelId="{A3127758-DF08-8844-B8C4-9A0153B80BA4}" type="presParOf" srcId="{FA154C8C-75C5-3640-BB08-9D413289D91D}" destId="{19CEAC04-1F9F-8A49-B012-A82D04A936A3}" srcOrd="5" destOrd="0" presId="urn:microsoft.com/office/officeart/2005/8/layout/default"/>
    <dgm:cxn modelId="{48133D6E-A1C6-814B-84CF-E6EE2DB6953C}" type="presParOf" srcId="{FA154C8C-75C5-3640-BB08-9D413289D91D}" destId="{B3856F1C-8304-6F4A-823A-3C7F5135D230}"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C2D124-B7BD-4446-BDAF-2126BCC824B2}">
      <dsp:nvSpPr>
        <dsp:cNvPr id="0" name=""/>
        <dsp:cNvSpPr/>
      </dsp:nvSpPr>
      <dsp:spPr>
        <a:xfrm>
          <a:off x="757092" y="1992"/>
          <a:ext cx="3034531" cy="182071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 Efficient use of multi-GPU and multi-node systems.</a:t>
          </a:r>
        </a:p>
      </dsp:txBody>
      <dsp:txXfrm>
        <a:off x="757092" y="1992"/>
        <a:ext cx="3034531" cy="1820718"/>
      </dsp:txXfrm>
    </dsp:sp>
    <dsp:sp modelId="{9D740CB6-CD0A-EB40-A04E-62E574A8C96A}">
      <dsp:nvSpPr>
        <dsp:cNvPr id="0" name=""/>
        <dsp:cNvSpPr/>
      </dsp:nvSpPr>
      <dsp:spPr>
        <a:xfrm>
          <a:off x="4095076" y="1992"/>
          <a:ext cx="3034531" cy="1820718"/>
        </a:xfrm>
        <a:prstGeom prst="rect">
          <a:avLst/>
        </a:prstGeom>
        <a:solidFill>
          <a:schemeClr val="accent2">
            <a:hueOff val="1560507"/>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 Supports complex configurations for different display setups (CAVE, multi-screen).</a:t>
          </a:r>
        </a:p>
      </dsp:txBody>
      <dsp:txXfrm>
        <a:off x="4095076" y="1992"/>
        <a:ext cx="3034531" cy="1820718"/>
      </dsp:txXfrm>
    </dsp:sp>
    <dsp:sp modelId="{C6A6E309-7B4C-CA46-A578-F1C6D19DB0B0}">
      <dsp:nvSpPr>
        <dsp:cNvPr id="0" name=""/>
        <dsp:cNvSpPr/>
      </dsp:nvSpPr>
      <dsp:spPr>
        <a:xfrm>
          <a:off x="757092" y="2126164"/>
          <a:ext cx="3034531" cy="1820718"/>
        </a:xfrm>
        <a:prstGeom prst="rec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 Asynchronous execution to improve performance by reducing synchronization waits.</a:t>
          </a:r>
        </a:p>
      </dsp:txBody>
      <dsp:txXfrm>
        <a:off x="757092" y="2126164"/>
        <a:ext cx="3034531" cy="1820718"/>
      </dsp:txXfrm>
    </dsp:sp>
    <dsp:sp modelId="{B3856F1C-8304-6F4A-823A-3C7F5135D230}">
      <dsp:nvSpPr>
        <dsp:cNvPr id="0" name=""/>
        <dsp:cNvSpPr/>
      </dsp:nvSpPr>
      <dsp:spPr>
        <a:xfrm>
          <a:off x="4095076" y="2126164"/>
          <a:ext cx="3034531" cy="1820718"/>
        </a:xfrm>
        <a:prstGeom prst="rect">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 Customizable task decomposition based on hardware and workload.</a:t>
          </a:r>
        </a:p>
      </dsp:txBody>
      <dsp:txXfrm>
        <a:off x="4095076" y="2126164"/>
        <a:ext cx="3034531" cy="182071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75983D-0060-8A4D-8D81-3F26A74CCD8A}" type="datetimeFigureOut">
              <a:rPr lang="en-US" smtClean="0"/>
              <a:t>9/27/24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B5AFEF-4275-1848-B596-389CE0012FC6}" type="slidenum">
              <a:rPr lang="en-US" smtClean="0"/>
              <a:t>‹#›</a:t>
            </a:fld>
            <a:endParaRPr lang="en-US"/>
          </a:p>
        </p:txBody>
      </p:sp>
    </p:spTree>
    <p:extLst>
      <p:ext uri="{BB962C8B-B14F-4D97-AF65-F5344CB8AC3E}">
        <p14:creationId xmlns:p14="http://schemas.microsoft.com/office/powerpoint/2010/main" val="2668312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Limited Domain-Specific Solutions</a:t>
            </a:r>
            <a:endParaRPr lang="en-US"/>
          </a:p>
          <a:p>
            <a:pPr>
              <a:buFont typeface="Arial" panose="020B0604020202020204" pitchFamily="34" charset="0"/>
              <a:buChar char="•"/>
            </a:pPr>
            <a:r>
              <a:rPr lang="en-US"/>
              <a:t>Traditional systems often support </a:t>
            </a:r>
            <a:r>
              <a:rPr lang="en-US" b="1"/>
              <a:t>generic applications</a:t>
            </a:r>
            <a:r>
              <a:rPr lang="en-US"/>
              <a:t>, lacking </a:t>
            </a:r>
            <a:r>
              <a:rPr lang="en-US" b="1"/>
              <a:t>custom solutions</a:t>
            </a:r>
            <a:r>
              <a:rPr lang="en-US"/>
              <a:t> for specific fields like </a:t>
            </a:r>
            <a:r>
              <a:rPr lang="en-US" b="1"/>
              <a:t>molecular visualization</a:t>
            </a:r>
            <a:r>
              <a:rPr lang="en-US"/>
              <a:t> or </a:t>
            </a:r>
            <a:r>
              <a:rPr lang="en-US" b="1"/>
              <a:t>geospatial rendering</a:t>
            </a:r>
            <a:r>
              <a:rPr lang="en-US"/>
              <a:t>.</a:t>
            </a:r>
          </a:p>
          <a:p>
            <a:r>
              <a:rPr lang="en-US" b="1"/>
              <a:t>Scalable Graphics Abstraction</a:t>
            </a:r>
            <a:endParaRPr lang="en-US"/>
          </a:p>
          <a:p>
            <a:pPr>
              <a:buFont typeface="Arial" panose="020B0604020202020204" pitchFamily="34" charset="0"/>
              <a:buChar char="•"/>
            </a:pPr>
            <a:r>
              <a:rPr lang="en-US"/>
              <a:t>Difficulty in abstracting the </a:t>
            </a:r>
            <a:r>
              <a:rPr lang="en-US" b="1"/>
              <a:t>graphics layer</a:t>
            </a:r>
            <a:r>
              <a:rPr lang="en-US"/>
              <a:t> for </a:t>
            </a:r>
            <a:r>
              <a:rPr lang="en-US" b="1"/>
              <a:t>scalable</a:t>
            </a:r>
            <a:r>
              <a:rPr lang="en-US"/>
              <a:t> and </a:t>
            </a:r>
            <a:r>
              <a:rPr lang="en-US" b="1"/>
              <a:t>adaptive rendering</a:t>
            </a:r>
            <a:r>
              <a:rPr lang="en-US"/>
              <a:t> across different hardware configurations and environments.</a:t>
            </a:r>
          </a:p>
          <a:p>
            <a:r>
              <a:rPr lang="en-US" b="1"/>
              <a:t>Lack of Reuse of Existing Code</a:t>
            </a:r>
            <a:endParaRPr lang="en-US"/>
          </a:p>
          <a:p>
            <a:pPr>
              <a:buFont typeface="Arial" panose="020B0604020202020204" pitchFamily="34" charset="0"/>
              <a:buChar char="•"/>
            </a:pPr>
            <a:r>
              <a:rPr lang="en-US"/>
              <a:t>Challenges in leveraging </a:t>
            </a:r>
            <a:r>
              <a:rPr lang="en-US" b="1"/>
              <a:t>existing proprietary codebases</a:t>
            </a:r>
            <a:r>
              <a:rPr lang="en-US"/>
              <a:t> such as </a:t>
            </a:r>
            <a:r>
              <a:rPr lang="en-US" b="1"/>
              <a:t>scene graphs</a:t>
            </a:r>
            <a:r>
              <a:rPr lang="en-US"/>
              <a:t>, </a:t>
            </a:r>
            <a:r>
              <a:rPr lang="en-US" b="1"/>
              <a:t>LOD</a:t>
            </a:r>
            <a:r>
              <a:rPr lang="en-US"/>
              <a:t>, and </a:t>
            </a:r>
            <a:r>
              <a:rPr lang="en-US" b="1"/>
              <a:t>geometry databases</a:t>
            </a:r>
            <a:r>
              <a:rPr lang="en-US"/>
              <a:t>, making integration difficult in </a:t>
            </a:r>
            <a:r>
              <a:rPr lang="en-US" b="1"/>
              <a:t>parallel</a:t>
            </a:r>
            <a:r>
              <a:rPr lang="en-US"/>
              <a:t> or </a:t>
            </a:r>
            <a:r>
              <a:rPr lang="en-US" b="1"/>
              <a:t>distributed</a:t>
            </a:r>
            <a:r>
              <a:rPr lang="en-US"/>
              <a:t> systems.</a:t>
            </a:r>
          </a:p>
          <a:p>
            <a:endParaRPr lang="en-IN"/>
          </a:p>
        </p:txBody>
      </p:sp>
      <p:sp>
        <p:nvSpPr>
          <p:cNvPr id="4" name="Slide Number Placeholder 3"/>
          <p:cNvSpPr>
            <a:spLocks noGrp="1"/>
          </p:cNvSpPr>
          <p:nvPr>
            <p:ph type="sldNum" sz="quarter" idx="5"/>
          </p:nvPr>
        </p:nvSpPr>
        <p:spPr/>
        <p:txBody>
          <a:bodyPr/>
          <a:lstStyle/>
          <a:p>
            <a:fld id="{10D3FC8A-D4B3-423E-A98C-9360C98BC098}" type="slidenum">
              <a:rPr lang="en-IN" smtClean="0"/>
              <a:t>2</a:t>
            </a:fld>
            <a:endParaRPr lang="en-IN"/>
          </a:p>
        </p:txBody>
      </p:sp>
    </p:spTree>
    <p:extLst>
      <p:ext uri="{BB962C8B-B14F-4D97-AF65-F5344CB8AC3E}">
        <p14:creationId xmlns:p14="http://schemas.microsoft.com/office/powerpoint/2010/main" val="2287553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IN" b="1" dirty="0"/>
              <a:t>2. Config-Latency Parameter (</a:t>
            </a:r>
            <a:r>
              <a:rPr lang="en-IN" b="1" dirty="0" err="1"/>
              <a:t>lconfig</a:t>
            </a:r>
            <a:r>
              <a:rPr lang="en-IN" b="1" dirty="0"/>
              <a:t>)</a:t>
            </a:r>
          </a:p>
          <a:p>
            <a:r>
              <a:rPr lang="en-IN" dirty="0"/>
              <a:t>To manage the balance between </a:t>
            </a:r>
            <a:r>
              <a:rPr lang="en-IN" b="1" dirty="0"/>
              <a:t>asynchronous</a:t>
            </a:r>
            <a:r>
              <a:rPr lang="en-IN" dirty="0"/>
              <a:t> and </a:t>
            </a:r>
            <a:r>
              <a:rPr lang="en-IN" b="1" dirty="0"/>
              <a:t>synchronous</a:t>
            </a:r>
            <a:r>
              <a:rPr lang="en-IN" dirty="0"/>
              <a:t> rendering, Equalizer introduces a </a:t>
            </a:r>
            <a:r>
              <a:rPr lang="en-IN" b="1" dirty="0"/>
              <a:t>config-latency</a:t>
            </a:r>
            <a:r>
              <a:rPr lang="en-IN" dirty="0"/>
              <a:t> parameter, denoted as </a:t>
            </a:r>
            <a:r>
              <a:rPr lang="en-IN" b="1" dirty="0" err="1"/>
              <a:t>lconfig</a:t>
            </a:r>
            <a:r>
              <a:rPr lang="en-IN" dirty="0"/>
              <a:t>.</a:t>
            </a:r>
          </a:p>
          <a:p>
            <a:r>
              <a:rPr lang="en-IN" b="1" dirty="0"/>
              <a:t>How </a:t>
            </a:r>
            <a:r>
              <a:rPr lang="en-IN" b="1" dirty="0" err="1"/>
              <a:t>lconfig</a:t>
            </a:r>
            <a:r>
              <a:rPr lang="en-IN" b="1" dirty="0"/>
              <a:t> Works:</a:t>
            </a:r>
          </a:p>
          <a:p>
            <a:pPr>
              <a:buFont typeface="Arial" panose="020B0604020202020204" pitchFamily="34" charset="0"/>
              <a:buChar char="•"/>
            </a:pPr>
            <a:r>
              <a:rPr lang="en-IN" b="1" dirty="0" err="1"/>
              <a:t>lconfig</a:t>
            </a:r>
            <a:r>
              <a:rPr lang="en-IN" b="1" dirty="0"/>
              <a:t> defines how many frames the slowest rendering thread is allowed to fall behind.</a:t>
            </a:r>
            <a:endParaRPr lang="en-IN" dirty="0"/>
          </a:p>
          <a:p>
            <a:pPr marL="742950" lvl="1" indent="-285750">
              <a:buFont typeface="Arial" panose="020B0604020202020204" pitchFamily="34" charset="0"/>
              <a:buChar char="•"/>
            </a:pPr>
            <a:r>
              <a:rPr lang="en-IN" dirty="0"/>
              <a:t>For example, if </a:t>
            </a:r>
            <a:r>
              <a:rPr lang="en-IN" b="1" dirty="0" err="1"/>
              <a:t>lconfig</a:t>
            </a:r>
            <a:r>
              <a:rPr lang="en-IN" b="1" dirty="0"/>
              <a:t> = 2</a:t>
            </a:r>
            <a:r>
              <a:rPr lang="en-IN" dirty="0"/>
              <a:t>, a thread can be up to </a:t>
            </a:r>
            <a:r>
              <a:rPr lang="en-IN" b="1" dirty="0"/>
              <a:t>2 frames behind</a:t>
            </a:r>
            <a:r>
              <a:rPr lang="en-IN" dirty="0"/>
              <a:t> the slowest thread before synchronization is required.</a:t>
            </a:r>
          </a:p>
          <a:p>
            <a:pPr marL="742950" lvl="1" indent="-285750">
              <a:buFont typeface="Arial" panose="020B0604020202020204" pitchFamily="34" charset="0"/>
              <a:buChar char="•"/>
            </a:pPr>
            <a:r>
              <a:rPr lang="en-IN" dirty="0"/>
              <a:t>This means that rendering threads can proceed at their own pace, and </a:t>
            </a:r>
            <a:r>
              <a:rPr lang="en-IN" b="1" dirty="0"/>
              <a:t>only when the frame lag exceeds the </a:t>
            </a:r>
            <a:r>
              <a:rPr lang="en-IN" b="1" dirty="0" err="1"/>
              <a:t>lconfig</a:t>
            </a:r>
            <a:r>
              <a:rPr lang="en-IN" b="1" dirty="0"/>
              <a:t> value</a:t>
            </a:r>
            <a:r>
              <a:rPr lang="en-IN" dirty="0"/>
              <a:t> will the system synchronize the threads.</a:t>
            </a:r>
          </a:p>
          <a:p>
            <a:r>
              <a:rPr lang="en-IN" b="1" dirty="0"/>
              <a:t>Frame Synchronization Point:</a:t>
            </a:r>
          </a:p>
          <a:p>
            <a:pPr>
              <a:buFont typeface="Arial" panose="020B0604020202020204" pitchFamily="34" charset="0"/>
              <a:buChar char="•"/>
            </a:pPr>
            <a:r>
              <a:rPr lang="en-IN" dirty="0"/>
              <a:t>At the end of frame </a:t>
            </a:r>
            <a:r>
              <a:rPr lang="en-IN" b="1" dirty="0" err="1"/>
              <a:t>i</a:t>
            </a:r>
            <a:r>
              <a:rPr lang="en-IN" dirty="0"/>
              <a:t>, the system will check the completion of frame </a:t>
            </a:r>
            <a:r>
              <a:rPr lang="en-IN" b="1" dirty="0" err="1"/>
              <a:t>i</a:t>
            </a:r>
            <a:r>
              <a:rPr lang="en-IN" b="1" dirty="0"/>
              <a:t> - </a:t>
            </a:r>
            <a:r>
              <a:rPr lang="en-IN" b="1" dirty="0" err="1"/>
              <a:t>lconfig</a:t>
            </a:r>
            <a:r>
              <a:rPr lang="en-IN" dirty="0"/>
              <a:t>. If a thread has fallen more than </a:t>
            </a:r>
            <a:r>
              <a:rPr lang="en-IN" b="1" dirty="0" err="1"/>
              <a:t>lconfig</a:t>
            </a:r>
            <a:r>
              <a:rPr lang="en-IN" b="1" dirty="0"/>
              <a:t> frames behind</a:t>
            </a:r>
            <a:r>
              <a:rPr lang="en-IN" dirty="0"/>
              <a:t>, it will be </a:t>
            </a:r>
            <a:r>
              <a:rPr lang="en-IN" b="1" dirty="0"/>
              <a:t>synchronized</a:t>
            </a:r>
            <a:r>
              <a:rPr lang="en-IN" dirty="0"/>
              <a:t> with the others.</a:t>
            </a:r>
          </a:p>
          <a:p>
            <a:pPr>
              <a:buFont typeface="Arial" panose="020B0604020202020204" pitchFamily="34" charset="0"/>
              <a:buChar char="•"/>
            </a:pPr>
            <a:r>
              <a:rPr lang="en-IN" dirty="0"/>
              <a:t>This introduces some </a:t>
            </a:r>
            <a:r>
              <a:rPr lang="en-IN" b="1" dirty="0"/>
              <a:t>flexibility in synchronization</a:t>
            </a:r>
            <a:r>
              <a:rPr lang="en-IN" dirty="0"/>
              <a:t>, allowing threads to work independently without enforcing frame-by-frame synchronization unless necessary.</a:t>
            </a:r>
          </a:p>
          <a:p>
            <a:r>
              <a:rPr lang="en-IN" b="1" dirty="0" err="1"/>
              <a:t>lconfig</a:t>
            </a:r>
            <a:r>
              <a:rPr lang="en-IN" b="1" dirty="0"/>
              <a:t> = 0 (Enforcing Synchronous Rendering):</a:t>
            </a:r>
          </a:p>
          <a:p>
            <a:pPr>
              <a:buFont typeface="Arial" panose="020B0604020202020204" pitchFamily="34" charset="0"/>
              <a:buChar char="•"/>
            </a:pPr>
            <a:r>
              <a:rPr lang="en-IN" dirty="0"/>
              <a:t>If </a:t>
            </a:r>
            <a:r>
              <a:rPr lang="en-IN" b="1" dirty="0" err="1"/>
              <a:t>lconfig</a:t>
            </a:r>
            <a:r>
              <a:rPr lang="en-IN" b="1" dirty="0"/>
              <a:t> = 0</a:t>
            </a:r>
            <a:r>
              <a:rPr lang="en-IN" dirty="0"/>
              <a:t>, the rendering becomes </a:t>
            </a:r>
            <a:r>
              <a:rPr lang="en-IN" b="1" dirty="0"/>
              <a:t>fully synchronous</a:t>
            </a:r>
            <a:r>
              <a:rPr lang="en-IN" dirty="0"/>
              <a:t>, meaning that threads will be </a:t>
            </a:r>
            <a:r>
              <a:rPr lang="en-IN" b="1" dirty="0"/>
              <a:t>synchronized at the end of each frame</a:t>
            </a:r>
            <a:r>
              <a:rPr lang="en-IN" dirty="0"/>
              <a:t>, similar to the </a:t>
            </a:r>
            <a:r>
              <a:rPr lang="en-IN" dirty="0" err="1"/>
              <a:t>behavior</a:t>
            </a:r>
            <a:r>
              <a:rPr lang="en-IN" dirty="0"/>
              <a:t> in MPK.</a:t>
            </a:r>
          </a:p>
          <a:p>
            <a:pPr>
              <a:buFont typeface="Arial" panose="020B0604020202020204" pitchFamily="34" charset="0"/>
              <a:buChar char="•"/>
            </a:pPr>
            <a:r>
              <a:rPr lang="en-IN" b="1" dirty="0" err="1"/>
              <a:t>lconfig</a:t>
            </a:r>
            <a:r>
              <a:rPr lang="en-IN" b="1" dirty="0"/>
              <a:t> = 0</a:t>
            </a:r>
            <a:r>
              <a:rPr lang="en-IN" dirty="0"/>
              <a:t> forces </a:t>
            </a:r>
            <a:r>
              <a:rPr lang="en-IN" b="1" dirty="0"/>
              <a:t>frame synchronicity</a:t>
            </a:r>
            <a:r>
              <a:rPr lang="en-IN" dirty="0"/>
              <a:t> if needed, ensuring that all threads complete a frame before proceeding to the next.</a:t>
            </a:r>
          </a:p>
          <a:p>
            <a:endParaRPr lang="en-US" dirty="0"/>
          </a:p>
        </p:txBody>
      </p:sp>
      <p:sp>
        <p:nvSpPr>
          <p:cNvPr id="4" name="Slide Number Placeholder 3"/>
          <p:cNvSpPr>
            <a:spLocks noGrp="1"/>
          </p:cNvSpPr>
          <p:nvPr>
            <p:ph type="sldNum" sz="quarter" idx="5"/>
          </p:nvPr>
        </p:nvSpPr>
        <p:spPr/>
        <p:txBody>
          <a:bodyPr/>
          <a:lstStyle/>
          <a:p>
            <a:fld id="{1FB5AFEF-4275-1848-B596-389CE0012FC6}" type="slidenum">
              <a:rPr lang="en-US" smtClean="0"/>
              <a:t>23</a:t>
            </a:fld>
            <a:endParaRPr lang="en-US"/>
          </a:p>
        </p:txBody>
      </p:sp>
    </p:spTree>
    <p:extLst>
      <p:ext uri="{BB962C8B-B14F-4D97-AF65-F5344CB8AC3E}">
        <p14:creationId xmlns:p14="http://schemas.microsoft.com/office/powerpoint/2010/main" val="1454211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b="1"/>
              <a:t>BGRA, UNSIGNED_BYTE</a:t>
            </a:r>
            <a:r>
              <a:rPr lang="en-US"/>
              <a:t>: Represents an </a:t>
            </a:r>
            <a:r>
              <a:rPr lang="en-US" b="1"/>
              <a:t>8-bit per channel</a:t>
            </a:r>
            <a:r>
              <a:rPr lang="en-US"/>
              <a:t> format for color data (Blue, Green, Red, Alpha channels).</a:t>
            </a:r>
          </a:p>
          <a:p>
            <a:pPr marL="285750" indent="-285750">
              <a:buFont typeface="Arial"/>
              <a:buChar char="•"/>
            </a:pPr>
            <a:r>
              <a:rPr lang="en-US" b="1"/>
              <a:t>DEPTH_COMPONENT, FLOAT</a:t>
            </a:r>
            <a:r>
              <a:rPr lang="en-US"/>
              <a:t>: A floating-point format used for </a:t>
            </a:r>
            <a:r>
              <a:rPr lang="en-US" b="1"/>
              <a:t>depth buffer (</a:t>
            </a:r>
            <a:r>
              <a:rPr lang="en-US" b="1" err="1"/>
              <a:t>z-buffer</a:t>
            </a:r>
            <a:r>
              <a:rPr lang="en-US" b="1"/>
              <a:t>)</a:t>
            </a:r>
            <a:r>
              <a:rPr lang="en-US"/>
              <a:t>, which stores depth information (distance from the camera) for each pixel.</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1FB5AFEF-4275-1848-B596-389CE0012FC6}" type="slidenum">
              <a:rPr lang="en-US" smtClean="0"/>
              <a:t>24</a:t>
            </a:fld>
            <a:endParaRPr lang="en-US"/>
          </a:p>
        </p:txBody>
      </p:sp>
    </p:spTree>
    <p:extLst>
      <p:ext uri="{BB962C8B-B14F-4D97-AF65-F5344CB8AC3E}">
        <p14:creationId xmlns:p14="http://schemas.microsoft.com/office/powerpoint/2010/main" val="409860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b="1"/>
              <a:t>Sort-first rendering (2D)</a:t>
            </a:r>
            <a:r>
              <a:rPr lang="en-US"/>
              <a:t> achieves better and more stable performance for polygonal rendering in </a:t>
            </a:r>
            <a:r>
              <a:rPr lang="en-US" b="1" err="1"/>
              <a:t>epPly</a:t>
            </a:r>
            <a:r>
              <a:rPr lang="en-US"/>
              <a:t> compared to </a:t>
            </a:r>
            <a:r>
              <a:rPr lang="en-US" b="1"/>
              <a:t>sort-last (DB)</a:t>
            </a:r>
            <a:r>
              <a:rPr lang="en-US"/>
              <a:t> rendering.</a:t>
            </a:r>
          </a:p>
          <a:p>
            <a:pPr marL="285750" indent="-285750">
              <a:buFont typeface="Arial"/>
              <a:buChar char="•"/>
            </a:pPr>
            <a:r>
              <a:rPr lang="en-US"/>
              <a:t>The drop in FPS for DB is likely due to the </a:t>
            </a:r>
            <a:r>
              <a:rPr lang="en-US" b="1"/>
              <a:t>communication overhead</a:t>
            </a:r>
            <a:r>
              <a:rPr lang="en-US"/>
              <a:t> and </a:t>
            </a:r>
            <a:r>
              <a:rPr lang="en-US" b="1"/>
              <a:t>depth-buffer compositing</a:t>
            </a:r>
            <a:r>
              <a:rPr lang="en-US"/>
              <a:t> required for sort-last rendering, which introduces additional delay</a:t>
            </a:r>
          </a:p>
          <a:p>
            <a:pPr marL="285750" indent="-285750">
              <a:buFont typeface="Arial"/>
              <a:buChar char="•"/>
            </a:pPr>
            <a:r>
              <a:rPr lang="en-US"/>
              <a:t>The performance reaches a </a:t>
            </a:r>
            <a:r>
              <a:rPr lang="en-US" b="1"/>
              <a:t>limit</a:t>
            </a:r>
            <a:r>
              <a:rPr lang="en-US"/>
              <a:t> when the cost of </a:t>
            </a:r>
            <a:r>
              <a:rPr lang="en-US" b="1"/>
              <a:t>inter-node communication</a:t>
            </a:r>
            <a:r>
              <a:rPr lang="en-US"/>
              <a:t> and </a:t>
            </a:r>
            <a:r>
              <a:rPr lang="en-US" b="1"/>
              <a:t>depth-buffer compositing</a:t>
            </a:r>
            <a:r>
              <a:rPr lang="en-US"/>
              <a:t> outweighs the benefits of dividing the workload further.</a:t>
            </a:r>
            <a:endParaRPr lang="en-US">
              <a:latin typeface="Aptos" panose="02110004020202020204"/>
              <a:ea typeface="Calibri"/>
              <a:cs typeface="Calibri"/>
            </a:endParaRP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1FB5AFEF-4275-1848-B596-389CE0012FC6}" type="slidenum">
              <a:rPr lang="en-US" smtClean="0"/>
              <a:t>30</a:t>
            </a:fld>
            <a:endParaRPr lang="en-US"/>
          </a:p>
        </p:txBody>
      </p:sp>
    </p:spTree>
    <p:extLst>
      <p:ext uri="{BB962C8B-B14F-4D97-AF65-F5344CB8AC3E}">
        <p14:creationId xmlns:p14="http://schemas.microsoft.com/office/powerpoint/2010/main" val="1824844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ct val="20000"/>
              </a:spcBef>
              <a:buFont typeface="Arial"/>
              <a:buChar char="•"/>
            </a:pPr>
            <a:r>
              <a:rPr lang="en-US" b="1"/>
              <a:t>Equalizer Framework: </a:t>
            </a:r>
            <a:r>
              <a:rPr lang="en-US"/>
              <a:t>A state-of-the-art distributed parallel rendering framework for scalable, high-performance visualization. </a:t>
            </a:r>
          </a:p>
          <a:p>
            <a:pPr marL="285750" indent="-285750">
              <a:spcBef>
                <a:spcPct val="20000"/>
              </a:spcBef>
              <a:buFont typeface="Arial"/>
              <a:buChar char="•"/>
            </a:pPr>
            <a:r>
              <a:rPr lang="en-US" b="1"/>
              <a:t>Flexible Compound Tree Structure: </a:t>
            </a:r>
            <a:r>
              <a:rPr lang="en-US"/>
              <a:t>Enables easy specification and execution of complex parallel task decompositions. </a:t>
            </a:r>
          </a:p>
          <a:p>
            <a:pPr marL="285750" indent="-285750">
              <a:spcBef>
                <a:spcPct val="20000"/>
              </a:spcBef>
              <a:buFont typeface="Arial"/>
              <a:buChar char="•"/>
            </a:pPr>
            <a:r>
              <a:rPr lang="en-US" b="1"/>
              <a:t>Efficient Compositing Algorithms: </a:t>
            </a:r>
            <a:r>
              <a:rPr lang="en-US"/>
              <a:t>Achieves excellent scalability, demonstrated with large data sets (e.g., 225M polygonal meshes, 512³ volume data). </a:t>
            </a:r>
          </a:p>
          <a:p>
            <a:pPr marL="285750" indent="-285750">
              <a:spcBef>
                <a:spcPct val="20000"/>
              </a:spcBef>
              <a:buFont typeface="Arial"/>
              <a:buChar char="•"/>
            </a:pPr>
            <a:r>
              <a:rPr lang="en-US" b="1"/>
              <a:t>Support for Sort-First and Sort-Last Rendering: </a:t>
            </a:r>
            <a:r>
              <a:rPr lang="en-US"/>
              <a:t>Efficient handling of both opaque and transparent data with scalable performance. </a:t>
            </a:r>
          </a:p>
          <a:p>
            <a:pPr marL="285750" indent="-285750">
              <a:spcBef>
                <a:spcPct val="20000"/>
              </a:spcBef>
              <a:buFont typeface="Arial"/>
              <a:buChar char="•"/>
            </a:pPr>
            <a:r>
              <a:rPr lang="en-US" b="1"/>
              <a:t>Scalable and Generic Design: </a:t>
            </a:r>
            <a:r>
              <a:rPr lang="en-US"/>
              <a:t>Supports diverse data types, making it suitable for a wide range of scientific and real-world applications. </a:t>
            </a:r>
          </a:p>
          <a:p>
            <a:pPr marL="285750" indent="-285750">
              <a:spcBef>
                <a:spcPct val="20000"/>
              </a:spcBef>
              <a:buFont typeface="Arial"/>
              <a:buChar char="•"/>
            </a:pPr>
            <a:r>
              <a:rPr lang="en-US" b="1"/>
              <a:t>Challenges: </a:t>
            </a:r>
            <a:r>
              <a:rPr lang="en-US"/>
              <a:t>Future work will address dynamic load balancing, improved image compression, and data replication support. </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1FB5AFEF-4275-1848-B596-389CE0012FC6}" type="slidenum">
              <a:rPr lang="en-US" smtClean="0"/>
              <a:t>33</a:t>
            </a:fld>
            <a:endParaRPr lang="en-US"/>
          </a:p>
        </p:txBody>
      </p:sp>
    </p:spTree>
    <p:extLst>
      <p:ext uri="{BB962C8B-B14F-4D97-AF65-F5344CB8AC3E}">
        <p14:creationId xmlns:p14="http://schemas.microsoft.com/office/powerpoint/2010/main" val="2051058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which provides an application programming interface (API) to develop scalable graphics applications for a wide range of systems ranging from large distributed visualization clusters and multiprocessor multipipe graphics systems to single-processor single-pipe desktop machines</a:t>
            </a:r>
          </a:p>
          <a:p>
            <a:endParaRPr lang="en-IN"/>
          </a:p>
          <a:p>
            <a:r>
              <a:rPr lang="en-US"/>
              <a:t>(a) Immersive CAVE. (b) Display wall. (c) Scalable volume rendering.</a:t>
            </a:r>
            <a:endParaRPr lang="en-IN"/>
          </a:p>
        </p:txBody>
      </p:sp>
      <p:sp>
        <p:nvSpPr>
          <p:cNvPr id="4" name="Slide Number Placeholder 3"/>
          <p:cNvSpPr>
            <a:spLocks noGrp="1"/>
          </p:cNvSpPr>
          <p:nvPr>
            <p:ph type="sldNum" sz="quarter" idx="5"/>
          </p:nvPr>
        </p:nvSpPr>
        <p:spPr/>
        <p:txBody>
          <a:bodyPr/>
          <a:lstStyle/>
          <a:p>
            <a:fld id="{10D3FC8A-D4B3-423E-A98C-9360C98BC098}" type="slidenum">
              <a:rPr lang="en-IN" smtClean="0"/>
              <a:t>3</a:t>
            </a:fld>
            <a:endParaRPr lang="en-IN"/>
          </a:p>
        </p:txBody>
      </p:sp>
    </p:spTree>
    <p:extLst>
      <p:ext uri="{BB962C8B-B14F-4D97-AF65-F5344CB8AC3E}">
        <p14:creationId xmlns:p14="http://schemas.microsoft.com/office/powerpoint/2010/main" val="424002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b="1"/>
              <a:t>Compound Trees for Resource Flexibility</a:t>
            </a:r>
            <a:endParaRPr lang="en-US"/>
          </a:p>
          <a:p>
            <a:pPr marL="742950" lvl="1" indent="-285750">
              <a:buFont typeface="+mj-lt"/>
              <a:buAutoNum type="arabicPeriod"/>
            </a:pPr>
            <a:r>
              <a:rPr lang="en-US"/>
              <a:t>Introduces </a:t>
            </a:r>
            <a:r>
              <a:rPr lang="en-US" b="1"/>
              <a:t>compound trees</a:t>
            </a:r>
            <a:r>
              <a:rPr lang="en-US"/>
              <a:t> for </a:t>
            </a:r>
            <a:r>
              <a:rPr lang="en-US" b="1"/>
              <a:t>flexible configuration</a:t>
            </a:r>
            <a:r>
              <a:rPr lang="en-US"/>
              <a:t> of graphics system resources.</a:t>
            </a:r>
          </a:p>
          <a:p>
            <a:pPr>
              <a:buFont typeface="+mj-lt"/>
              <a:buAutoNum type="arabicPeriod"/>
            </a:pPr>
            <a:r>
              <a:rPr lang="en-US" b="1"/>
              <a:t>Simple Task Decomposition &amp; Compositing</a:t>
            </a:r>
            <a:endParaRPr lang="en-US"/>
          </a:p>
          <a:p>
            <a:pPr marL="742950" lvl="1" indent="-285750">
              <a:buFont typeface="+mj-lt"/>
              <a:buAutoNum type="arabicPeriod"/>
            </a:pPr>
            <a:r>
              <a:rPr lang="en-US"/>
              <a:t>Allows </a:t>
            </a:r>
            <a:r>
              <a:rPr lang="en-US" b="1"/>
              <a:t>easy specification</a:t>
            </a:r>
            <a:r>
              <a:rPr lang="en-US"/>
              <a:t> of </a:t>
            </a:r>
            <a:r>
              <a:rPr lang="en-US" b="1"/>
              <a:t>parallel task decomposition</a:t>
            </a:r>
            <a:r>
              <a:rPr lang="en-US"/>
              <a:t> and </a:t>
            </a:r>
            <a:r>
              <a:rPr lang="en-US" b="1"/>
              <a:t>image compositing</a:t>
            </a:r>
            <a:r>
              <a:rPr lang="en-US"/>
              <a:t> using compound tree layouts.</a:t>
            </a:r>
          </a:p>
          <a:p>
            <a:pPr>
              <a:buFont typeface="+mj-lt"/>
              <a:buAutoNum type="arabicPeriod"/>
            </a:pPr>
            <a:r>
              <a:rPr lang="en-US" b="1"/>
              <a:t>Automatic Task Distribution</a:t>
            </a:r>
            <a:endParaRPr lang="en-US"/>
          </a:p>
          <a:p>
            <a:pPr marL="742950" lvl="1" indent="-285750">
              <a:buFont typeface="+mj-lt"/>
              <a:buAutoNum type="arabicPeriod"/>
            </a:pPr>
            <a:r>
              <a:rPr lang="en-US"/>
              <a:t>Enables </a:t>
            </a:r>
            <a:r>
              <a:rPr lang="en-US" b="1"/>
              <a:t>automatic decomposition</a:t>
            </a:r>
            <a:r>
              <a:rPr lang="en-US"/>
              <a:t> and </a:t>
            </a:r>
            <a:r>
              <a:rPr lang="en-US" b="1"/>
              <a:t>distributed execution</a:t>
            </a:r>
            <a:r>
              <a:rPr lang="en-US"/>
              <a:t> of rendering tasks via the compound tree.</a:t>
            </a:r>
          </a:p>
          <a:p>
            <a:pPr>
              <a:buFont typeface="+mj-lt"/>
              <a:buAutoNum type="arabicPeriod"/>
            </a:pPr>
            <a:r>
              <a:rPr lang="en-US" b="1"/>
              <a:t>Support for Surface &amp; Volume Rendering</a:t>
            </a:r>
            <a:endParaRPr lang="en-US"/>
          </a:p>
          <a:p>
            <a:pPr marL="742950" lvl="1" indent="-285750">
              <a:buFont typeface="+mj-lt"/>
              <a:buAutoNum type="arabicPeriod"/>
            </a:pPr>
            <a:r>
              <a:rPr lang="en-US"/>
              <a:t>Handles both </a:t>
            </a:r>
            <a:r>
              <a:rPr lang="en-US" b="1"/>
              <a:t>parallel surface rendering</a:t>
            </a:r>
            <a:r>
              <a:rPr lang="en-US"/>
              <a:t> and </a:t>
            </a:r>
            <a:r>
              <a:rPr lang="en-US" b="1"/>
              <a:t>transparent volume rendering</a:t>
            </a:r>
            <a:r>
              <a:rPr lang="en-US"/>
              <a:t> with </a:t>
            </a:r>
            <a:r>
              <a:rPr lang="en-US" b="1"/>
              <a:t>z-visibility</a:t>
            </a:r>
            <a:r>
              <a:rPr lang="en-US"/>
              <a:t> and </a:t>
            </a:r>
            <a:r>
              <a:rPr lang="en-US" b="1"/>
              <a:t>α-blending compositing</a:t>
            </a:r>
            <a:r>
              <a:rPr lang="en-US"/>
              <a:t>.</a:t>
            </a:r>
          </a:p>
          <a:p>
            <a:pPr>
              <a:buFont typeface="+mj-lt"/>
              <a:buAutoNum type="arabicPeriod"/>
            </a:pPr>
            <a:r>
              <a:rPr lang="en-US" b="1"/>
              <a:t>Decentralized Architecture</a:t>
            </a:r>
            <a:endParaRPr lang="en-US"/>
          </a:p>
          <a:p>
            <a:pPr marL="742950" lvl="1" indent="-285750">
              <a:buFont typeface="+mj-lt"/>
              <a:buAutoNum type="arabicPeriod"/>
            </a:pPr>
            <a:r>
              <a:rPr lang="en-US"/>
              <a:t>Fully </a:t>
            </a:r>
            <a:r>
              <a:rPr lang="en-US" b="1"/>
              <a:t>decentralized</a:t>
            </a:r>
            <a:r>
              <a:rPr lang="en-US"/>
              <a:t> system with </a:t>
            </a:r>
            <a:r>
              <a:rPr lang="en-US" b="1"/>
              <a:t>network swap barriers</a:t>
            </a:r>
            <a:r>
              <a:rPr lang="en-US"/>
              <a:t> and </a:t>
            </a:r>
            <a:r>
              <a:rPr lang="en-US" b="1"/>
              <a:t>distributed objects</a:t>
            </a:r>
            <a:r>
              <a:rPr lang="en-US"/>
              <a:t> support.</a:t>
            </a:r>
          </a:p>
          <a:p>
            <a:pPr>
              <a:buFont typeface="+mj-lt"/>
              <a:buAutoNum type="arabicPeriod"/>
            </a:pPr>
            <a:r>
              <a:rPr lang="en-US" b="1"/>
              <a:t>Low-Latency Synchronization</a:t>
            </a:r>
            <a:endParaRPr lang="en-US"/>
          </a:p>
          <a:p>
            <a:pPr marL="742950" lvl="1" indent="-285750">
              <a:buFont typeface="+mj-lt"/>
              <a:buAutoNum type="arabicPeriod"/>
            </a:pPr>
            <a:r>
              <a:rPr lang="en-US"/>
              <a:t>Offers </a:t>
            </a:r>
            <a:r>
              <a:rPr lang="en-US" b="1"/>
              <a:t>low-latency frame synchronization</a:t>
            </a:r>
            <a:r>
              <a:rPr lang="en-US"/>
              <a:t> and </a:t>
            </a:r>
            <a:r>
              <a:rPr lang="en-US" b="1"/>
              <a:t>image compositing</a:t>
            </a:r>
            <a:r>
              <a:rPr lang="en-US"/>
              <a:t> for distributed environments.</a:t>
            </a:r>
          </a:p>
          <a:p>
            <a:pPr>
              <a:buFont typeface="+mj-lt"/>
              <a:buAutoNum type="arabicPeriod"/>
            </a:pPr>
            <a:r>
              <a:rPr lang="en-US" b="1"/>
              <a:t>Minimally Invasive Programming</a:t>
            </a:r>
            <a:endParaRPr lang="en-US"/>
          </a:p>
          <a:p>
            <a:pPr marL="742950" lvl="1" indent="-285750">
              <a:buFont typeface="+mj-lt"/>
              <a:buAutoNum type="arabicPeriod"/>
            </a:pPr>
            <a:r>
              <a:rPr lang="en-US"/>
              <a:t>Adopts a </a:t>
            </a:r>
            <a:r>
              <a:rPr lang="en-US" b="1"/>
              <a:t>minimally invasive</a:t>
            </a:r>
            <a:r>
              <a:rPr lang="en-US"/>
              <a:t> programming model, retaining existing code with minimal changes.</a:t>
            </a:r>
          </a:p>
          <a:p>
            <a:endParaRPr lang="en-IN"/>
          </a:p>
        </p:txBody>
      </p:sp>
      <p:sp>
        <p:nvSpPr>
          <p:cNvPr id="4" name="Slide Number Placeholder 3"/>
          <p:cNvSpPr>
            <a:spLocks noGrp="1"/>
          </p:cNvSpPr>
          <p:nvPr>
            <p:ph type="sldNum" sz="quarter" idx="5"/>
          </p:nvPr>
        </p:nvSpPr>
        <p:spPr/>
        <p:txBody>
          <a:bodyPr/>
          <a:lstStyle/>
          <a:p>
            <a:fld id="{10D3FC8A-D4B3-423E-A98C-9360C98BC098}" type="slidenum">
              <a:rPr lang="en-IN" smtClean="0"/>
              <a:t>4</a:t>
            </a:fld>
            <a:endParaRPr lang="en-IN"/>
          </a:p>
        </p:txBody>
      </p:sp>
    </p:spTree>
    <p:extLst>
      <p:ext uri="{BB962C8B-B14F-4D97-AF65-F5344CB8AC3E}">
        <p14:creationId xmlns:p14="http://schemas.microsoft.com/office/powerpoint/2010/main" val="2021956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one can set up a multiscreen display wall with Chromium, streaming the OpenGL calls to a number of render nodes assigned to screen tiles of the display wall, as illustrated in Fig. 2c. One instance of the application is running. In contrast, Equalizer runs parts of the application in parallel on multiple rendering channels as illustrated in Fig. 2a</a:t>
            </a:r>
            <a:endParaRPr lang="en-IN" dirty="0"/>
          </a:p>
        </p:txBody>
      </p:sp>
      <p:sp>
        <p:nvSpPr>
          <p:cNvPr id="4" name="Slide Number Placeholder 3"/>
          <p:cNvSpPr>
            <a:spLocks noGrp="1"/>
          </p:cNvSpPr>
          <p:nvPr>
            <p:ph type="sldNum" sz="quarter" idx="5"/>
          </p:nvPr>
        </p:nvSpPr>
        <p:spPr/>
        <p:txBody>
          <a:bodyPr/>
          <a:lstStyle/>
          <a:p>
            <a:fld id="{10D3FC8A-D4B3-423E-A98C-9360C98BC098}" type="slidenum">
              <a:rPr lang="en-IN" smtClean="0"/>
              <a:t>5</a:t>
            </a:fld>
            <a:endParaRPr lang="en-IN"/>
          </a:p>
        </p:txBody>
      </p:sp>
    </p:spTree>
    <p:extLst>
      <p:ext uri="{BB962C8B-B14F-4D97-AF65-F5344CB8AC3E}">
        <p14:creationId xmlns:p14="http://schemas.microsoft.com/office/powerpoint/2010/main" val="911933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Compounds</a:t>
            </a:r>
            <a:r>
              <a:rPr lang="en-IN" dirty="0"/>
              <a:t> are data structures that describe </a:t>
            </a:r>
            <a:r>
              <a:rPr lang="en-IN" b="1" dirty="0"/>
              <a:t>parallel rendering tasks</a:t>
            </a:r>
            <a:r>
              <a:rPr lang="en-IN" dirty="0"/>
              <a:t> (like clear, draw, assemble, and readback). They reference </a:t>
            </a:r>
            <a:r>
              <a:rPr lang="en-IN" b="1" dirty="0"/>
              <a:t>channels</a:t>
            </a:r>
            <a:r>
              <a:rPr lang="en-IN" dirty="0"/>
              <a:t>, which represent physical rendering resources (like GPUs or windows).</a:t>
            </a:r>
          </a:p>
          <a:p>
            <a:r>
              <a:rPr lang="en-IN" b="1" dirty="0"/>
              <a:t>Input and Output Frames</a:t>
            </a:r>
            <a:r>
              <a:rPr lang="en-IN" dirty="0"/>
              <a:t> are used to manage the flow of rendered data between compounds, and they are </a:t>
            </a:r>
            <a:r>
              <a:rPr lang="en-IN" b="1" dirty="0"/>
              <a:t>linked by name</a:t>
            </a:r>
            <a:r>
              <a:rPr lang="en-IN" dirty="0"/>
              <a:t> to ensure proper data transfer through the pipeline.</a:t>
            </a:r>
          </a:p>
          <a:p>
            <a:r>
              <a:rPr lang="en-IN" b="1" dirty="0"/>
              <a:t>Compound Trees</a:t>
            </a:r>
            <a:r>
              <a:rPr lang="en-IN" dirty="0"/>
              <a:t> provide a </a:t>
            </a:r>
            <a:r>
              <a:rPr lang="en-IN" b="1" dirty="0"/>
              <a:t>logical structure</a:t>
            </a:r>
            <a:r>
              <a:rPr lang="en-IN" dirty="0"/>
              <a:t> of the rendering pipeline. They define how the tasks are organized and how data flows but only reference physical resources (like GPUs) via </a:t>
            </a:r>
            <a:r>
              <a:rPr lang="en-IN" b="1" dirty="0"/>
              <a:t>channels</a:t>
            </a:r>
            <a:r>
              <a:rPr lang="en-IN" dirty="0"/>
              <a:t>.</a:t>
            </a:r>
          </a:p>
          <a:p>
            <a:r>
              <a:rPr lang="en-IN" b="1" dirty="0"/>
              <a:t>Flexibility</a:t>
            </a:r>
            <a:r>
              <a:rPr lang="en-IN" dirty="0"/>
              <a:t>: By simply changing the </a:t>
            </a:r>
            <a:r>
              <a:rPr lang="en-IN" b="1" dirty="0"/>
              <a:t>channel IDs</a:t>
            </a:r>
            <a:r>
              <a:rPr lang="en-IN" dirty="0"/>
              <a:t>, the compound tree can be mapped to different physical setups (e.g., multi-GPU systems or local machines with multiple windows), allowing for easy testing and scalability.</a:t>
            </a:r>
          </a:p>
          <a:p>
            <a:endParaRPr lang="en-US" dirty="0"/>
          </a:p>
        </p:txBody>
      </p:sp>
      <p:sp>
        <p:nvSpPr>
          <p:cNvPr id="4" name="Slide Number Placeholder 3"/>
          <p:cNvSpPr>
            <a:spLocks noGrp="1"/>
          </p:cNvSpPr>
          <p:nvPr>
            <p:ph type="sldNum" sz="quarter" idx="5"/>
          </p:nvPr>
        </p:nvSpPr>
        <p:spPr/>
        <p:txBody>
          <a:bodyPr/>
          <a:lstStyle/>
          <a:p>
            <a:fld id="{1FB5AFEF-4275-1848-B596-389CE0012FC6}" type="slidenum">
              <a:rPr lang="en-US" smtClean="0"/>
              <a:t>11</a:t>
            </a:fld>
            <a:endParaRPr lang="en-US"/>
          </a:p>
        </p:txBody>
      </p:sp>
    </p:spTree>
    <p:extLst>
      <p:ext uri="{BB962C8B-B14F-4D97-AF65-F5344CB8AC3E}">
        <p14:creationId xmlns:p14="http://schemas.microsoft.com/office/powerpoint/2010/main" val="1907145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Child </a:t>
            </a:r>
            <a:r>
              <a:rPr lang="en-US" dirty="0" err="1"/>
              <a:t>inhert</a:t>
            </a:r>
            <a:r>
              <a:rPr lang="en-US" dirty="0"/>
              <a:t> attributes from parent</a:t>
            </a:r>
          </a:p>
        </p:txBody>
      </p:sp>
      <p:sp>
        <p:nvSpPr>
          <p:cNvPr id="4" name="Slide Number Placeholder 3"/>
          <p:cNvSpPr>
            <a:spLocks noGrp="1"/>
          </p:cNvSpPr>
          <p:nvPr>
            <p:ph type="sldNum" sz="quarter" idx="5"/>
          </p:nvPr>
        </p:nvSpPr>
        <p:spPr/>
        <p:txBody>
          <a:bodyPr/>
          <a:lstStyle/>
          <a:p>
            <a:fld id="{1FB5AFEF-4275-1848-B596-389CE0012FC6}" type="slidenum">
              <a:rPr lang="en-US" smtClean="0"/>
              <a:t>12</a:t>
            </a:fld>
            <a:endParaRPr lang="en-US"/>
          </a:p>
        </p:txBody>
      </p:sp>
    </p:spTree>
    <p:extLst>
      <p:ext uri="{BB962C8B-B14F-4D97-AF65-F5344CB8AC3E}">
        <p14:creationId xmlns:p14="http://schemas.microsoft.com/office/powerpoint/2010/main" val="194529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Attributes are inherited</a:t>
            </a:r>
          </a:p>
          <a:p>
            <a:r>
              <a:rPr lang="en-IN" b="1" dirty="0"/>
              <a:t>Viewport Decomposition:</a:t>
            </a:r>
            <a:endParaRPr lang="en-IN" dirty="0"/>
          </a:p>
          <a:p>
            <a:pPr>
              <a:buFont typeface="Arial" panose="020B0604020202020204" pitchFamily="34" charset="0"/>
              <a:buChar char="•"/>
            </a:pPr>
            <a:r>
              <a:rPr lang="en-IN" dirty="0"/>
              <a:t>A </a:t>
            </a:r>
            <a:r>
              <a:rPr lang="en-IN" b="1" dirty="0"/>
              <a:t>viewport</a:t>
            </a:r>
            <a:r>
              <a:rPr lang="en-IN" dirty="0"/>
              <a:t> refers to the area of the screen (in 2D pixel space) where rendering will occur. Compounds can configure how the </a:t>
            </a:r>
            <a:r>
              <a:rPr lang="en-IN" b="1" dirty="0"/>
              <a:t>destination channel’s viewport</a:t>
            </a:r>
            <a:r>
              <a:rPr lang="en-IN" dirty="0"/>
              <a:t> is decomposed. For example, the viewport can be split into smaller sections, allowing different parts of the scene to be rendered by different compounds.</a:t>
            </a:r>
          </a:p>
          <a:p>
            <a:r>
              <a:rPr lang="en-IN" b="1" dirty="0"/>
              <a:t>Frustum Decomposition:</a:t>
            </a:r>
            <a:endParaRPr lang="en-IN" dirty="0"/>
          </a:p>
          <a:p>
            <a:pPr>
              <a:buFont typeface="Arial" panose="020B0604020202020204" pitchFamily="34" charset="0"/>
              <a:buChar char="•"/>
            </a:pPr>
            <a:r>
              <a:rPr lang="en-IN" dirty="0"/>
              <a:t>The </a:t>
            </a:r>
            <a:r>
              <a:rPr lang="en-IN" b="1" dirty="0"/>
              <a:t>view frustum</a:t>
            </a:r>
            <a:r>
              <a:rPr lang="en-IN" dirty="0"/>
              <a:t> is a 3D space defined by the camera's field of view, near and far clipping planes, and aspect ratio. Compounds can adjust the </a:t>
            </a:r>
            <a:r>
              <a:rPr lang="en-IN" b="1" dirty="0"/>
              <a:t>frustum</a:t>
            </a:r>
            <a:r>
              <a:rPr lang="en-IN" dirty="0"/>
              <a:t> to specify which part of the 3D scene should be rendered.</a:t>
            </a:r>
          </a:p>
          <a:p>
            <a:pPr>
              <a:buFont typeface="Arial" panose="020B0604020202020204" pitchFamily="34" charset="0"/>
              <a:buChar char="•"/>
            </a:pPr>
            <a:r>
              <a:rPr lang="en-IN" dirty="0"/>
              <a:t>This is important for parallel rendering since different </a:t>
            </a:r>
            <a:r>
              <a:rPr lang="en-IN" b="1" dirty="0"/>
              <a:t>view frustums</a:t>
            </a:r>
            <a:r>
              <a:rPr lang="en-IN" dirty="0"/>
              <a:t> can be assigned to different channels (or GPUs) to render distinct parts of the scene.</a:t>
            </a:r>
          </a:p>
          <a:p>
            <a:r>
              <a:rPr lang="en-IN" b="1" dirty="0"/>
              <a:t>Database Decomposition:</a:t>
            </a:r>
            <a:endParaRPr lang="en-IN" dirty="0"/>
          </a:p>
          <a:p>
            <a:pPr>
              <a:buFont typeface="Arial" panose="020B0604020202020204" pitchFamily="34" charset="0"/>
              <a:buChar char="•"/>
            </a:pPr>
            <a:r>
              <a:rPr lang="en-IN" dirty="0"/>
              <a:t>A </a:t>
            </a:r>
            <a:r>
              <a:rPr lang="en-IN" b="1" dirty="0"/>
              <a:t>range</a:t>
            </a:r>
            <a:r>
              <a:rPr lang="en-IN" dirty="0"/>
              <a:t> attribute tells the application to render a portion of its data (the scene database). This could be a subset of objects or geometry in the scene, allowing different portions of the database to be processed in parallel.</a:t>
            </a:r>
          </a:p>
          <a:p>
            <a:r>
              <a:rPr lang="en-IN" b="1" dirty="0"/>
              <a:t>Stereo Rendering Passes:</a:t>
            </a:r>
            <a:endParaRPr lang="en-IN" dirty="0"/>
          </a:p>
          <a:p>
            <a:pPr>
              <a:buFont typeface="Arial" panose="020B0604020202020204" pitchFamily="34" charset="0"/>
              <a:buChar char="•"/>
            </a:pPr>
            <a:r>
              <a:rPr lang="en-IN" dirty="0"/>
              <a:t>Compounds can also specify an </a:t>
            </a:r>
            <a:r>
              <a:rPr lang="en-IN" b="1" dirty="0"/>
              <a:t>eye rendering pass</a:t>
            </a:r>
            <a:r>
              <a:rPr lang="en-IN" dirty="0"/>
              <a:t>, which selects the appropriate stereo rendering pass. This is used to render the left-eye or right-eye view in stereoscopic (3D) rendering applications.</a:t>
            </a:r>
          </a:p>
          <a:p>
            <a:r>
              <a:rPr lang="en-IN" b="1" dirty="0"/>
              <a:t>Cumulative Attributes:</a:t>
            </a:r>
            <a:endParaRPr lang="en-IN" dirty="0"/>
          </a:p>
          <a:p>
            <a:pPr>
              <a:buFont typeface="Arial" panose="020B0604020202020204" pitchFamily="34" charset="0"/>
              <a:buChar char="•"/>
            </a:pPr>
            <a:r>
              <a:rPr lang="en-IN" b="1" dirty="0"/>
              <a:t>Attributes are cumulative</a:t>
            </a:r>
            <a:r>
              <a:rPr lang="en-IN" dirty="0"/>
              <a:t>, meaning that the attributes of intermediate compounds affect the rendering performed by their children. For example, if an intermediate compound changes the viewport or frustum, that decomposition is applied to all of its child compounds, ensuring that the rendering is consistently decomposed across the hierarchy.</a:t>
            </a:r>
          </a:p>
          <a:p>
            <a:endParaRPr lang="en-US" dirty="0"/>
          </a:p>
        </p:txBody>
      </p:sp>
      <p:sp>
        <p:nvSpPr>
          <p:cNvPr id="4" name="Slide Number Placeholder 3"/>
          <p:cNvSpPr>
            <a:spLocks noGrp="1"/>
          </p:cNvSpPr>
          <p:nvPr>
            <p:ph type="sldNum" sz="quarter" idx="5"/>
          </p:nvPr>
        </p:nvSpPr>
        <p:spPr/>
        <p:txBody>
          <a:bodyPr/>
          <a:lstStyle/>
          <a:p>
            <a:fld id="{1FB5AFEF-4275-1848-B596-389CE0012FC6}" type="slidenum">
              <a:rPr lang="en-US" smtClean="0"/>
              <a:t>13</a:t>
            </a:fld>
            <a:endParaRPr lang="en-US"/>
          </a:p>
        </p:txBody>
      </p:sp>
    </p:spTree>
    <p:extLst>
      <p:ext uri="{BB962C8B-B14F-4D97-AF65-F5344CB8AC3E}">
        <p14:creationId xmlns:p14="http://schemas.microsoft.com/office/powerpoint/2010/main" val="3366932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Subclass the base </a:t>
            </a:r>
            <a:r>
              <a:rPr lang="en-IN" b="1" dirty="0" err="1"/>
              <a:t>eqNet</a:t>
            </a:r>
            <a:r>
              <a:rPr lang="en-IN" b="1" dirty="0"/>
              <a:t>::Object</a:t>
            </a:r>
            <a:r>
              <a:rPr lang="en-IN" dirty="0"/>
              <a:t> class to represent the distributed </a:t>
            </a:r>
            <a:r>
              <a:rPr lang="en-IN" dirty="0" err="1"/>
              <a:t>object.Provide</a:t>
            </a:r>
            <a:r>
              <a:rPr lang="en-IN" dirty="0"/>
              <a:t> a </a:t>
            </a:r>
            <a:r>
              <a:rPr lang="en-IN" b="1" dirty="0"/>
              <a:t>pointer and size</a:t>
            </a:r>
            <a:r>
              <a:rPr lang="en-IN" dirty="0"/>
              <a:t> of the data to be distributed across the network.</a:t>
            </a:r>
            <a:endParaRPr lang="en-US" dirty="0"/>
          </a:p>
        </p:txBody>
      </p:sp>
      <p:sp>
        <p:nvSpPr>
          <p:cNvPr id="4" name="Slide Number Placeholder 3"/>
          <p:cNvSpPr>
            <a:spLocks noGrp="1"/>
          </p:cNvSpPr>
          <p:nvPr>
            <p:ph type="sldNum" sz="quarter" idx="5"/>
          </p:nvPr>
        </p:nvSpPr>
        <p:spPr/>
        <p:txBody>
          <a:bodyPr/>
          <a:lstStyle/>
          <a:p>
            <a:fld id="{1FB5AFEF-4275-1848-B596-389CE0012FC6}" type="slidenum">
              <a:rPr lang="en-US" smtClean="0"/>
              <a:t>19</a:t>
            </a:fld>
            <a:endParaRPr lang="en-US"/>
          </a:p>
        </p:txBody>
      </p:sp>
    </p:spTree>
    <p:extLst>
      <p:ext uri="{BB962C8B-B14F-4D97-AF65-F5344CB8AC3E}">
        <p14:creationId xmlns:p14="http://schemas.microsoft.com/office/powerpoint/2010/main" val="1271873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Subclass the base </a:t>
            </a:r>
            <a:r>
              <a:rPr lang="en-IN" b="1" dirty="0" err="1"/>
              <a:t>eqNet</a:t>
            </a:r>
            <a:r>
              <a:rPr lang="en-IN" b="1" dirty="0"/>
              <a:t>::Object</a:t>
            </a:r>
            <a:r>
              <a:rPr lang="en-IN" dirty="0"/>
              <a:t> class to represent the distributed </a:t>
            </a:r>
            <a:r>
              <a:rPr lang="en-IN" dirty="0" err="1"/>
              <a:t>object.Provide</a:t>
            </a:r>
            <a:r>
              <a:rPr lang="en-IN" dirty="0"/>
              <a:t> a </a:t>
            </a:r>
            <a:r>
              <a:rPr lang="en-IN" b="1" dirty="0"/>
              <a:t>pointer and size</a:t>
            </a:r>
            <a:r>
              <a:rPr lang="en-IN" dirty="0"/>
              <a:t> of the data to be distributed across the network.</a:t>
            </a:r>
            <a:endParaRPr lang="en-US" dirty="0"/>
          </a:p>
        </p:txBody>
      </p:sp>
      <p:sp>
        <p:nvSpPr>
          <p:cNvPr id="4" name="Slide Number Placeholder 3"/>
          <p:cNvSpPr>
            <a:spLocks noGrp="1"/>
          </p:cNvSpPr>
          <p:nvPr>
            <p:ph type="sldNum" sz="quarter" idx="5"/>
          </p:nvPr>
        </p:nvSpPr>
        <p:spPr/>
        <p:txBody>
          <a:bodyPr/>
          <a:lstStyle/>
          <a:p>
            <a:fld id="{1FB5AFEF-4275-1848-B596-389CE0012FC6}" type="slidenum">
              <a:rPr lang="en-US" smtClean="0"/>
              <a:t>22</a:t>
            </a:fld>
            <a:endParaRPr lang="en-US"/>
          </a:p>
        </p:txBody>
      </p:sp>
    </p:spTree>
    <p:extLst>
      <p:ext uri="{BB962C8B-B14F-4D97-AF65-F5344CB8AC3E}">
        <p14:creationId xmlns:p14="http://schemas.microsoft.com/office/powerpoint/2010/main" val="673553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9/27/24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9/27/24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9/27/24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9/27/24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9/27/24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9/27/24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7814A-C763-E8B6-B769-791D6182CCA9}"/>
              </a:ext>
            </a:extLst>
          </p:cNvPr>
          <p:cNvSpPr>
            <a:spLocks noGrp="1"/>
          </p:cNvSpPr>
          <p:nvPr>
            <p:ph type="ctrTitle"/>
          </p:nvPr>
        </p:nvSpPr>
        <p:spPr/>
        <p:txBody>
          <a:bodyPr>
            <a:normAutofit/>
          </a:bodyPr>
          <a:lstStyle/>
          <a:p>
            <a:r>
              <a:rPr lang="en-US"/>
              <a:t>EQUALIZER</a:t>
            </a:r>
            <a:br>
              <a:rPr lang="en-US"/>
            </a:br>
            <a:r>
              <a:rPr lang="en-US" sz="3200"/>
              <a:t>A Scalable Parallel Rendering Framework</a:t>
            </a:r>
            <a:endParaRPr lang="en-IN"/>
          </a:p>
        </p:txBody>
      </p:sp>
      <p:sp>
        <p:nvSpPr>
          <p:cNvPr id="3" name="Subtitle 2">
            <a:extLst>
              <a:ext uri="{FF2B5EF4-FFF2-40B4-BE49-F238E27FC236}">
                <a16:creationId xmlns:a16="http://schemas.microsoft.com/office/drawing/2014/main" id="{F504F76E-0BF6-EE45-0101-5D5D222813B2}"/>
              </a:ext>
            </a:extLst>
          </p:cNvPr>
          <p:cNvSpPr>
            <a:spLocks noGrp="1"/>
          </p:cNvSpPr>
          <p:nvPr>
            <p:ph type="subTitle" idx="1"/>
          </p:nvPr>
        </p:nvSpPr>
        <p:spPr>
          <a:xfrm>
            <a:off x="1524000" y="4692073"/>
            <a:ext cx="9144000" cy="1711036"/>
          </a:xfrm>
        </p:spPr>
        <p:txBody>
          <a:bodyPr>
            <a:normAutofit/>
          </a:bodyPr>
          <a:lstStyle/>
          <a:p>
            <a:pPr algn="r"/>
            <a:r>
              <a:rPr lang="en-US" sz="1800"/>
              <a:t>Presented by Group – 10 </a:t>
            </a:r>
          </a:p>
          <a:p>
            <a:pPr algn="r"/>
            <a:br>
              <a:rPr lang="en-US" sz="1800"/>
            </a:br>
            <a:r>
              <a:rPr lang="en-US" sz="1800"/>
              <a:t>Divyansh Mittal 210358</a:t>
            </a:r>
          </a:p>
          <a:p>
            <a:pPr algn="r"/>
            <a:r>
              <a:rPr lang="en-IN" sz="1800" err="1"/>
              <a:t>Lakshvant</a:t>
            </a:r>
            <a:r>
              <a:rPr lang="en-IN" sz="1800"/>
              <a:t> Balachandran 210557</a:t>
            </a:r>
          </a:p>
          <a:p>
            <a:pPr algn="r"/>
            <a:r>
              <a:rPr lang="en-IN" sz="1800" err="1"/>
              <a:t>Parthapratim</a:t>
            </a:r>
            <a:r>
              <a:rPr lang="en-IN" sz="1800"/>
              <a:t> Chatterjee 210705</a:t>
            </a:r>
          </a:p>
        </p:txBody>
      </p:sp>
      <p:sp>
        <p:nvSpPr>
          <p:cNvPr id="4" name="Subtitle 2">
            <a:extLst>
              <a:ext uri="{FF2B5EF4-FFF2-40B4-BE49-F238E27FC236}">
                <a16:creationId xmlns:a16="http://schemas.microsoft.com/office/drawing/2014/main" id="{0D97EF64-A6B0-ED89-6FE1-16660064B79C}"/>
              </a:ext>
            </a:extLst>
          </p:cNvPr>
          <p:cNvSpPr txBox="1">
            <a:spLocks/>
          </p:cNvSpPr>
          <p:nvPr/>
        </p:nvSpPr>
        <p:spPr>
          <a:xfrm>
            <a:off x="798945" y="3616038"/>
            <a:ext cx="9144000" cy="17110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IN" sz="1800"/>
          </a:p>
        </p:txBody>
      </p:sp>
      <p:sp>
        <p:nvSpPr>
          <p:cNvPr id="7" name="TextBox 6">
            <a:extLst>
              <a:ext uri="{FF2B5EF4-FFF2-40B4-BE49-F238E27FC236}">
                <a16:creationId xmlns:a16="http://schemas.microsoft.com/office/drawing/2014/main" id="{D99FB8CC-EB7B-50FB-3DA1-7F8D4748E184}"/>
              </a:ext>
            </a:extLst>
          </p:cNvPr>
          <p:cNvSpPr txBox="1"/>
          <p:nvPr/>
        </p:nvSpPr>
        <p:spPr>
          <a:xfrm>
            <a:off x="3048000" y="3509963"/>
            <a:ext cx="6096000" cy="369332"/>
          </a:xfrm>
          <a:prstGeom prst="rect">
            <a:avLst/>
          </a:prstGeom>
          <a:noFill/>
        </p:spPr>
        <p:txBody>
          <a:bodyPr wrap="square">
            <a:spAutoFit/>
          </a:bodyPr>
          <a:lstStyle/>
          <a:p>
            <a:pPr algn="ctr"/>
            <a:r>
              <a:rPr lang="en-IN"/>
              <a:t>Stefan </a:t>
            </a:r>
            <a:r>
              <a:rPr lang="en-IN" err="1"/>
              <a:t>Eilemann</a:t>
            </a:r>
            <a:r>
              <a:rPr lang="en-IN"/>
              <a:t>, Maxim </a:t>
            </a:r>
            <a:r>
              <a:rPr lang="en-IN" err="1"/>
              <a:t>Makhinya</a:t>
            </a:r>
            <a:r>
              <a:rPr lang="en-IN"/>
              <a:t>, and Renato </a:t>
            </a:r>
            <a:r>
              <a:rPr lang="en-IN" err="1"/>
              <a:t>Pajarola</a:t>
            </a:r>
            <a:endParaRPr lang="en-IN"/>
          </a:p>
        </p:txBody>
      </p:sp>
    </p:spTree>
    <p:extLst>
      <p:ext uri="{BB962C8B-B14F-4D97-AF65-F5344CB8AC3E}">
        <p14:creationId xmlns:p14="http://schemas.microsoft.com/office/powerpoint/2010/main" val="3096117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58EB-5F64-173F-C3E2-919EA375F836}"/>
              </a:ext>
            </a:extLst>
          </p:cNvPr>
          <p:cNvSpPr>
            <a:spLocks noGrp="1"/>
          </p:cNvSpPr>
          <p:nvPr>
            <p:ph type="title"/>
          </p:nvPr>
        </p:nvSpPr>
        <p:spPr/>
        <p:txBody>
          <a:bodyPr/>
          <a:lstStyle/>
          <a:p>
            <a:r>
              <a:rPr lang="en-IN"/>
              <a:t>Equalizer Server</a:t>
            </a:r>
          </a:p>
        </p:txBody>
      </p:sp>
      <p:sp>
        <p:nvSpPr>
          <p:cNvPr id="3" name="Content Placeholder 2">
            <a:extLst>
              <a:ext uri="{FF2B5EF4-FFF2-40B4-BE49-F238E27FC236}">
                <a16:creationId xmlns:a16="http://schemas.microsoft.com/office/drawing/2014/main" id="{D693959A-24FE-4613-999C-E893FA6EFD0A}"/>
              </a:ext>
            </a:extLst>
          </p:cNvPr>
          <p:cNvSpPr>
            <a:spLocks noGrp="1"/>
          </p:cNvSpPr>
          <p:nvPr>
            <p:ph idx="1"/>
          </p:nvPr>
        </p:nvSpPr>
        <p:spPr/>
        <p:txBody>
          <a:bodyPr/>
          <a:lstStyle/>
          <a:p>
            <a:pPr>
              <a:lnSpc>
                <a:spcPct val="100000"/>
              </a:lnSpc>
            </a:pPr>
            <a:r>
              <a:rPr lang="en-IN"/>
              <a:t>Receives application requests</a:t>
            </a:r>
          </a:p>
          <a:p>
            <a:pPr>
              <a:lnSpc>
                <a:spcPct val="100000"/>
              </a:lnSpc>
            </a:pPr>
            <a:r>
              <a:rPr lang="en-IN"/>
              <a:t>Launch, Assign, Synchronize</a:t>
            </a:r>
          </a:p>
          <a:p>
            <a:pPr>
              <a:lnSpc>
                <a:spcPct val="100000"/>
              </a:lnSpc>
            </a:pPr>
            <a:r>
              <a:rPr lang="en-IN"/>
              <a:t>Maintains Compound Tree</a:t>
            </a:r>
          </a:p>
          <a:p>
            <a:pPr>
              <a:lnSpc>
                <a:spcPct val="100000"/>
              </a:lnSpc>
            </a:pPr>
            <a:r>
              <a:rPr lang="en-IN"/>
              <a:t>Resource Hierarchy – Nodes, Pipes, Threads, Windows, Channels</a:t>
            </a:r>
          </a:p>
        </p:txBody>
      </p:sp>
      <p:sp>
        <p:nvSpPr>
          <p:cNvPr id="4" name="Rectangle 3">
            <a:extLst>
              <a:ext uri="{FF2B5EF4-FFF2-40B4-BE49-F238E27FC236}">
                <a16:creationId xmlns:a16="http://schemas.microsoft.com/office/drawing/2014/main" id="{7FCA84A8-3EF4-F993-9914-CDA686C26E64}"/>
              </a:ext>
            </a:extLst>
          </p:cNvPr>
          <p:cNvSpPr/>
          <p:nvPr/>
        </p:nvSpPr>
        <p:spPr>
          <a:xfrm>
            <a:off x="3285460" y="5273752"/>
            <a:ext cx="1307805" cy="4890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Node</a:t>
            </a:r>
          </a:p>
        </p:txBody>
      </p:sp>
      <p:sp>
        <p:nvSpPr>
          <p:cNvPr id="5" name="Rectangle 4">
            <a:extLst>
              <a:ext uri="{FF2B5EF4-FFF2-40B4-BE49-F238E27FC236}">
                <a16:creationId xmlns:a16="http://schemas.microsoft.com/office/drawing/2014/main" id="{EFFCFA43-AC2A-A98D-7205-D98D74F676F9}"/>
              </a:ext>
            </a:extLst>
          </p:cNvPr>
          <p:cNvSpPr/>
          <p:nvPr/>
        </p:nvSpPr>
        <p:spPr>
          <a:xfrm>
            <a:off x="5181598" y="4938122"/>
            <a:ext cx="1307805" cy="4890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Pipe</a:t>
            </a:r>
          </a:p>
        </p:txBody>
      </p:sp>
      <p:sp>
        <p:nvSpPr>
          <p:cNvPr id="6" name="Rectangle 5">
            <a:extLst>
              <a:ext uri="{FF2B5EF4-FFF2-40B4-BE49-F238E27FC236}">
                <a16:creationId xmlns:a16="http://schemas.microsoft.com/office/drawing/2014/main" id="{5BA132DF-A747-AB85-9D0B-5F455575793A}"/>
              </a:ext>
            </a:extLst>
          </p:cNvPr>
          <p:cNvSpPr/>
          <p:nvPr/>
        </p:nvSpPr>
        <p:spPr>
          <a:xfrm>
            <a:off x="5181598" y="5653237"/>
            <a:ext cx="1307805" cy="4890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Pipe</a:t>
            </a:r>
          </a:p>
        </p:txBody>
      </p:sp>
      <p:sp>
        <p:nvSpPr>
          <p:cNvPr id="7" name="Rectangle 6">
            <a:extLst>
              <a:ext uri="{FF2B5EF4-FFF2-40B4-BE49-F238E27FC236}">
                <a16:creationId xmlns:a16="http://schemas.microsoft.com/office/drawing/2014/main" id="{2CFE5F98-76D1-388A-E45D-F583079E6320}"/>
              </a:ext>
            </a:extLst>
          </p:cNvPr>
          <p:cNvSpPr/>
          <p:nvPr/>
        </p:nvSpPr>
        <p:spPr>
          <a:xfrm>
            <a:off x="7040525" y="4667697"/>
            <a:ext cx="1307805" cy="4890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Window</a:t>
            </a:r>
          </a:p>
        </p:txBody>
      </p:sp>
      <p:sp>
        <p:nvSpPr>
          <p:cNvPr id="8" name="Rectangle 7">
            <a:extLst>
              <a:ext uri="{FF2B5EF4-FFF2-40B4-BE49-F238E27FC236}">
                <a16:creationId xmlns:a16="http://schemas.microsoft.com/office/drawing/2014/main" id="{068F3A0E-0B36-459A-0FCA-0A70C8FC599A}"/>
              </a:ext>
            </a:extLst>
          </p:cNvPr>
          <p:cNvSpPr/>
          <p:nvPr/>
        </p:nvSpPr>
        <p:spPr>
          <a:xfrm>
            <a:off x="7040524" y="5953679"/>
            <a:ext cx="1307805" cy="4890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Window</a:t>
            </a:r>
          </a:p>
        </p:txBody>
      </p:sp>
      <p:cxnSp>
        <p:nvCxnSpPr>
          <p:cNvPr id="10" name="Straight Arrow Connector 9">
            <a:extLst>
              <a:ext uri="{FF2B5EF4-FFF2-40B4-BE49-F238E27FC236}">
                <a16:creationId xmlns:a16="http://schemas.microsoft.com/office/drawing/2014/main" id="{6BC477F1-6494-18C6-A64E-19007AF8C8E2}"/>
              </a:ext>
            </a:extLst>
          </p:cNvPr>
          <p:cNvCxnSpPr>
            <a:cxnSpLocks/>
            <a:stCxn id="4" idx="3"/>
            <a:endCxn id="5" idx="1"/>
          </p:cNvCxnSpPr>
          <p:nvPr/>
        </p:nvCxnSpPr>
        <p:spPr>
          <a:xfrm flipV="1">
            <a:off x="4593265" y="5182671"/>
            <a:ext cx="588333" cy="335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B027BE1-8121-09C6-4E31-DCF7E9F74BDD}"/>
              </a:ext>
            </a:extLst>
          </p:cNvPr>
          <p:cNvCxnSpPr>
            <a:cxnSpLocks/>
            <a:stCxn id="4" idx="3"/>
            <a:endCxn id="6" idx="1"/>
          </p:cNvCxnSpPr>
          <p:nvPr/>
        </p:nvCxnSpPr>
        <p:spPr>
          <a:xfrm>
            <a:off x="4593265" y="5518301"/>
            <a:ext cx="588333" cy="37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B15DE58-C3CA-734A-0D28-8EACEF34C60F}"/>
              </a:ext>
            </a:extLst>
          </p:cNvPr>
          <p:cNvCxnSpPr>
            <a:cxnSpLocks/>
            <a:stCxn id="5" idx="3"/>
            <a:endCxn id="7" idx="1"/>
          </p:cNvCxnSpPr>
          <p:nvPr/>
        </p:nvCxnSpPr>
        <p:spPr>
          <a:xfrm flipV="1">
            <a:off x="6489403" y="4912246"/>
            <a:ext cx="551122" cy="270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8997798-DAF5-C44E-279A-2DC745CFC93A}"/>
              </a:ext>
            </a:extLst>
          </p:cNvPr>
          <p:cNvCxnSpPr>
            <a:cxnSpLocks/>
            <a:stCxn id="6" idx="3"/>
            <a:endCxn id="8" idx="1"/>
          </p:cNvCxnSpPr>
          <p:nvPr/>
        </p:nvCxnSpPr>
        <p:spPr>
          <a:xfrm>
            <a:off x="6489403" y="5897786"/>
            <a:ext cx="551121" cy="300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08C0098-AFA5-A38A-AC3F-F3F30062F886}"/>
              </a:ext>
            </a:extLst>
          </p:cNvPr>
          <p:cNvCxnSpPr>
            <a:cxnSpLocks/>
            <a:stCxn id="7" idx="2"/>
            <a:endCxn id="8" idx="0"/>
          </p:cNvCxnSpPr>
          <p:nvPr/>
        </p:nvCxnSpPr>
        <p:spPr>
          <a:xfrm flipH="1">
            <a:off x="7694427" y="5156794"/>
            <a:ext cx="1" cy="79688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079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40080"/>
            <a:ext cx="4818888" cy="1481328"/>
          </a:xfrm>
        </p:spPr>
        <p:txBody>
          <a:bodyPr anchor="b">
            <a:normAutofit/>
          </a:bodyPr>
          <a:lstStyle/>
          <a:p>
            <a:pPr>
              <a:lnSpc>
                <a:spcPct val="90000"/>
              </a:lnSpc>
            </a:pPr>
            <a:r>
              <a:rPr lang="en-IN" sz="4600"/>
              <a:t>What are Compound Trees?</a:t>
            </a:r>
          </a:p>
        </p:txBody>
      </p:sp>
      <p:sp>
        <p:nvSpPr>
          <p:cNvPr id="2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30936" y="2660904"/>
            <a:ext cx="4818888" cy="3547872"/>
          </a:xfrm>
        </p:spPr>
        <p:txBody>
          <a:bodyPr anchor="t">
            <a:normAutofit/>
          </a:bodyPr>
          <a:lstStyle/>
          <a:p>
            <a:endParaRPr lang="en-IN" sz="2200"/>
          </a:p>
          <a:p>
            <a:r>
              <a:rPr lang="en-IN" sz="2200"/>
              <a:t> A compound tree is a data structure used to manage parallel rendering tasks in Equalizer.</a:t>
            </a:r>
          </a:p>
          <a:p>
            <a:r>
              <a:rPr lang="en-IN" sz="2200"/>
              <a:t> It allows distributing rendering jobs efficiently across hardware resources.</a:t>
            </a:r>
          </a:p>
          <a:p>
            <a:r>
              <a:rPr lang="en-IN" sz="2200"/>
              <a:t> Nodes in the tree represent tasks such as rendering, compositing, and assembling images.</a:t>
            </a:r>
          </a:p>
        </p:txBody>
      </p:sp>
      <p:pic>
        <p:nvPicPr>
          <p:cNvPr id="5" name="Picture 4" descr="A diagram of a computer&#10;&#10;Description automatically generated">
            <a:extLst>
              <a:ext uri="{FF2B5EF4-FFF2-40B4-BE49-F238E27FC236}">
                <a16:creationId xmlns:a16="http://schemas.microsoft.com/office/drawing/2014/main" id="{B6637556-2274-A0FC-190C-3F9DF89215AB}"/>
              </a:ext>
            </a:extLst>
          </p:cNvPr>
          <p:cNvPicPr>
            <a:picLocks noChangeAspect="1"/>
          </p:cNvPicPr>
          <p:nvPr/>
        </p:nvPicPr>
        <p:blipFill>
          <a:blip r:embed="rId3"/>
          <a:stretch>
            <a:fillRect/>
          </a:stretch>
        </p:blipFill>
        <p:spPr>
          <a:xfrm>
            <a:off x="6144197" y="640080"/>
            <a:ext cx="5368670" cy="55778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9184"/>
            <a:ext cx="6894576" cy="1783080"/>
          </a:xfrm>
        </p:spPr>
        <p:txBody>
          <a:bodyPr anchor="b">
            <a:normAutofit/>
          </a:bodyPr>
          <a:lstStyle/>
          <a:p>
            <a:r>
              <a:rPr lang="en-IN" sz="5400"/>
              <a:t>Basic Structure of a Compound Tree</a:t>
            </a:r>
          </a:p>
        </p:txBody>
      </p:sp>
      <p:sp>
        <p:nvSpPr>
          <p:cNvPr id="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40080" y="2706624"/>
            <a:ext cx="6894576" cy="3483864"/>
          </a:xfrm>
        </p:spPr>
        <p:txBody>
          <a:bodyPr>
            <a:normAutofit/>
          </a:bodyPr>
          <a:lstStyle/>
          <a:p>
            <a:endParaRPr lang="en-IN" sz="2200"/>
          </a:p>
          <a:p>
            <a:r>
              <a:rPr lang="en-IN" sz="2200"/>
              <a:t>Leaf Nodes: Handle specific rendering tasks such as rendering a portion of the image.</a:t>
            </a:r>
          </a:p>
          <a:p>
            <a:r>
              <a:rPr lang="en-IN" sz="2200"/>
              <a:t>Non Leaf Nodes: Assemble or composite results from child nodes.</a:t>
            </a:r>
          </a:p>
        </p:txBody>
      </p:sp>
      <p:pic>
        <p:nvPicPr>
          <p:cNvPr id="7" name="Picture 6" descr="A black and white text&#10;&#10;Description automatically generated">
            <a:extLst>
              <a:ext uri="{FF2B5EF4-FFF2-40B4-BE49-F238E27FC236}">
                <a16:creationId xmlns:a16="http://schemas.microsoft.com/office/drawing/2014/main" id="{4873EF52-BFA3-050D-465C-29AF58DF0796}"/>
              </a:ext>
            </a:extLst>
          </p:cNvPr>
          <p:cNvPicPr>
            <a:picLocks noChangeAspect="1"/>
          </p:cNvPicPr>
          <p:nvPr/>
        </p:nvPicPr>
        <p:blipFill>
          <a:blip r:embed="rId3"/>
          <a:stretch>
            <a:fillRect/>
          </a:stretch>
        </p:blipFill>
        <p:spPr>
          <a:xfrm>
            <a:off x="7863840" y="594032"/>
            <a:ext cx="4014216" cy="2900270"/>
          </a:xfrm>
          <a:prstGeom prst="rect">
            <a:avLst/>
          </a:prstGeom>
        </p:spPr>
      </p:pic>
      <p:pic>
        <p:nvPicPr>
          <p:cNvPr id="5" name="Picture 4" descr="A close-up of a computer code&#10;&#10;Description automatically generated">
            <a:extLst>
              <a:ext uri="{FF2B5EF4-FFF2-40B4-BE49-F238E27FC236}">
                <a16:creationId xmlns:a16="http://schemas.microsoft.com/office/drawing/2014/main" id="{E9660196-7DD1-C964-29DC-F3F69845C9C5}"/>
              </a:ext>
            </a:extLst>
          </p:cNvPr>
          <p:cNvPicPr>
            <a:picLocks noChangeAspect="1"/>
          </p:cNvPicPr>
          <p:nvPr/>
        </p:nvPicPr>
        <p:blipFill>
          <a:blip r:embed="rId4"/>
          <a:stretch>
            <a:fillRect/>
          </a:stretch>
        </p:blipFill>
        <p:spPr>
          <a:xfrm>
            <a:off x="7863840" y="4148367"/>
            <a:ext cx="3995928" cy="203792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D06B5D-C539-D321-D010-0F11BD0AE49E}"/>
              </a:ext>
            </a:extLst>
          </p:cNvPr>
          <p:cNvSpPr>
            <a:spLocks noGrp="1"/>
          </p:cNvSpPr>
          <p:nvPr>
            <p:ph type="title"/>
          </p:nvPr>
        </p:nvSpPr>
        <p:spPr>
          <a:xfrm>
            <a:off x="1387736" y="238540"/>
            <a:ext cx="8829523" cy="1434415"/>
          </a:xfrm>
        </p:spPr>
        <p:txBody>
          <a:bodyPr anchor="b">
            <a:normAutofit/>
          </a:bodyPr>
          <a:lstStyle/>
          <a:p>
            <a:r>
              <a:rPr lang="en-IN" sz="4700" dirty="0"/>
              <a:t>Decomposition - Attributes</a:t>
            </a:r>
            <a:endParaRPr lang="en-US" sz="4700" dirty="0"/>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963C68-EA5D-7A34-CBDD-C6A5915DA69D}"/>
              </a:ext>
            </a:extLst>
          </p:cNvPr>
          <p:cNvSpPr>
            <a:spLocks noGrp="1"/>
          </p:cNvSpPr>
          <p:nvPr>
            <p:ph idx="1"/>
          </p:nvPr>
        </p:nvSpPr>
        <p:spPr>
          <a:xfrm>
            <a:off x="1387736" y="2071316"/>
            <a:ext cx="5600797" cy="4119172"/>
          </a:xfrm>
        </p:spPr>
        <p:txBody>
          <a:bodyPr anchor="t">
            <a:normAutofit/>
          </a:bodyPr>
          <a:lstStyle/>
          <a:p>
            <a:r>
              <a:rPr lang="en-IN" sz="1900" b="1" dirty="0"/>
              <a:t>Compounds have attributes</a:t>
            </a:r>
            <a:r>
              <a:rPr lang="en-IN" sz="1900" dirty="0"/>
              <a:t> that configure the decomposition of the </a:t>
            </a:r>
            <a:r>
              <a:rPr lang="en-IN" sz="1900" b="1" dirty="0"/>
              <a:t>destination channel’s viewport</a:t>
            </a:r>
            <a:r>
              <a:rPr lang="en-IN" sz="1900" dirty="0"/>
              <a:t>, </a:t>
            </a:r>
            <a:r>
              <a:rPr lang="en-IN" sz="1900" b="1" dirty="0"/>
              <a:t>frustum</a:t>
            </a:r>
            <a:r>
              <a:rPr lang="en-IN" sz="1900" dirty="0"/>
              <a:t>, and </a:t>
            </a:r>
            <a:r>
              <a:rPr lang="en-IN" sz="1900" b="1" dirty="0"/>
              <a:t>database</a:t>
            </a:r>
            <a:r>
              <a:rPr lang="en-IN" sz="1900" dirty="0"/>
              <a:t>.</a:t>
            </a:r>
          </a:p>
          <a:p>
            <a:r>
              <a:rPr lang="en-IN" sz="1900" b="1" dirty="0"/>
              <a:t>Viewport decomposition</a:t>
            </a:r>
            <a:r>
              <a:rPr lang="en-IN" sz="1900" dirty="0"/>
              <a:t> divides the destination’s channel viewport in screen space.</a:t>
            </a:r>
          </a:p>
          <a:p>
            <a:r>
              <a:rPr lang="en-IN" sz="1900" b="1" dirty="0"/>
              <a:t>Frustum decomposition</a:t>
            </a:r>
            <a:r>
              <a:rPr lang="en-IN" sz="1900" dirty="0"/>
              <a:t> adjusts the view frustum for 3D space rendering.</a:t>
            </a:r>
          </a:p>
          <a:p>
            <a:r>
              <a:rPr lang="en-IN" sz="1900" b="1" dirty="0"/>
              <a:t>Database decomposition</a:t>
            </a:r>
            <a:r>
              <a:rPr lang="en-IN" sz="1900" dirty="0"/>
              <a:t> allows specific parts of the scene to be rendered.</a:t>
            </a:r>
          </a:p>
          <a:p>
            <a:r>
              <a:rPr lang="en-IN" sz="1900" b="1" dirty="0"/>
              <a:t>Stereo passes</a:t>
            </a:r>
            <a:r>
              <a:rPr lang="en-IN" sz="1900" dirty="0"/>
              <a:t> selectively render left or right eye views for 3D stereo applications.</a:t>
            </a:r>
            <a:endParaRPr lang="en-US" sz="1900" dirty="0"/>
          </a:p>
        </p:txBody>
      </p:sp>
      <p:pic>
        <p:nvPicPr>
          <p:cNvPr id="5" name="Picture 4" descr="A computer code with black text&#10;&#10;Description automatically generated">
            <a:extLst>
              <a:ext uri="{FF2B5EF4-FFF2-40B4-BE49-F238E27FC236}">
                <a16:creationId xmlns:a16="http://schemas.microsoft.com/office/drawing/2014/main" id="{A4A44518-171B-EDE8-1C84-E03C1DCDEBE4}"/>
              </a:ext>
            </a:extLst>
          </p:cNvPr>
          <p:cNvPicPr>
            <a:picLocks noChangeAspect="1"/>
          </p:cNvPicPr>
          <p:nvPr/>
        </p:nvPicPr>
        <p:blipFill>
          <a:blip r:embed="rId3"/>
          <a:srcRect r="1829" b="-3"/>
          <a:stretch/>
        </p:blipFill>
        <p:spPr>
          <a:xfrm>
            <a:off x="7280743" y="2093976"/>
            <a:ext cx="2955798" cy="4096512"/>
          </a:xfrm>
          <a:prstGeom prst="rect">
            <a:avLst/>
          </a:prstGeom>
        </p:spPr>
      </p:pic>
    </p:spTree>
    <p:extLst>
      <p:ext uri="{BB962C8B-B14F-4D97-AF65-F5344CB8AC3E}">
        <p14:creationId xmlns:p14="http://schemas.microsoft.com/office/powerpoint/2010/main" val="3400564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9184"/>
            <a:ext cx="6894576" cy="1783080"/>
          </a:xfrm>
        </p:spPr>
        <p:txBody>
          <a:bodyPr anchor="b">
            <a:normAutofit/>
          </a:bodyPr>
          <a:lstStyle/>
          <a:p>
            <a:r>
              <a:rPr lang="en-IN" sz="5400"/>
              <a:t>Example - Sort- First Rendering</a:t>
            </a:r>
          </a:p>
        </p:txBody>
      </p:sp>
      <p:sp>
        <p:nvSpPr>
          <p:cNvPr id="2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40080" y="2706624"/>
            <a:ext cx="6894576" cy="3483864"/>
          </a:xfrm>
        </p:spPr>
        <p:txBody>
          <a:bodyPr>
            <a:normAutofit/>
          </a:bodyPr>
          <a:lstStyle/>
          <a:p>
            <a:r>
              <a:rPr lang="en-IN" sz="2200"/>
              <a:t>Sort-First rendering splits screen into tiles, each rendered in parallel.</a:t>
            </a:r>
          </a:p>
          <a:p>
            <a:r>
              <a:rPr lang="en-IN" sz="2200"/>
              <a:t>Root Node represents the entire screen.</a:t>
            </a:r>
          </a:p>
          <a:p>
            <a:r>
              <a:rPr lang="en-IN" sz="2200"/>
              <a:t>Child Nodes render specific tiles.</a:t>
            </a:r>
          </a:p>
          <a:p>
            <a:r>
              <a:rPr lang="en-IN" sz="2200"/>
              <a:t>Final Composition: Tiles are assembled to form the image</a:t>
            </a:r>
          </a:p>
        </p:txBody>
      </p:sp>
      <p:pic>
        <p:nvPicPr>
          <p:cNvPr id="7" name="Picture 6" descr="A screenshot of a computer&#10;&#10;Description automatically generated">
            <a:extLst>
              <a:ext uri="{FF2B5EF4-FFF2-40B4-BE49-F238E27FC236}">
                <a16:creationId xmlns:a16="http://schemas.microsoft.com/office/drawing/2014/main" id="{4237B327-3264-BAAD-B854-0EF0479DC105}"/>
              </a:ext>
            </a:extLst>
          </p:cNvPr>
          <p:cNvPicPr>
            <a:picLocks noChangeAspect="1"/>
          </p:cNvPicPr>
          <p:nvPr/>
        </p:nvPicPr>
        <p:blipFill>
          <a:blip r:embed="rId2"/>
          <a:stretch>
            <a:fillRect/>
          </a:stretch>
        </p:blipFill>
        <p:spPr>
          <a:xfrm>
            <a:off x="7863840" y="398339"/>
            <a:ext cx="4014216" cy="3291656"/>
          </a:xfrm>
          <a:prstGeom prst="rect">
            <a:avLst/>
          </a:prstGeom>
        </p:spPr>
      </p:pic>
      <p:pic>
        <p:nvPicPr>
          <p:cNvPr id="5" name="Picture 4" descr="A diagram of a program&#10;&#10;Description automatically generated">
            <a:extLst>
              <a:ext uri="{FF2B5EF4-FFF2-40B4-BE49-F238E27FC236}">
                <a16:creationId xmlns:a16="http://schemas.microsoft.com/office/drawing/2014/main" id="{DF52C19D-A6E1-0E62-07B2-3B710880432A}"/>
              </a:ext>
            </a:extLst>
          </p:cNvPr>
          <p:cNvPicPr>
            <a:picLocks noChangeAspect="1"/>
          </p:cNvPicPr>
          <p:nvPr/>
        </p:nvPicPr>
        <p:blipFill>
          <a:blip r:embed="rId3"/>
          <a:stretch>
            <a:fillRect/>
          </a:stretch>
        </p:blipFill>
        <p:spPr>
          <a:xfrm>
            <a:off x="7863840" y="4158357"/>
            <a:ext cx="3995928" cy="201794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9184"/>
            <a:ext cx="5963920" cy="1783080"/>
          </a:xfrm>
        </p:spPr>
        <p:txBody>
          <a:bodyPr anchor="b">
            <a:normAutofit/>
          </a:bodyPr>
          <a:lstStyle/>
          <a:p>
            <a:r>
              <a:rPr lang="en-IN" sz="5400" dirty="0"/>
              <a:t>Example - Sort-Last Rendering</a:t>
            </a:r>
          </a:p>
        </p:txBody>
      </p:sp>
      <p:sp>
        <p:nvSpPr>
          <p:cNvPr id="4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40080" y="2706624"/>
            <a:ext cx="6044184" cy="3483864"/>
          </a:xfrm>
        </p:spPr>
        <p:txBody>
          <a:bodyPr>
            <a:normAutofit/>
          </a:bodyPr>
          <a:lstStyle/>
          <a:p>
            <a:r>
              <a:rPr lang="en-IN" sz="2200" dirty="0"/>
              <a:t>Sort-Last rendering splits data into portions, each rendered independently.</a:t>
            </a:r>
          </a:p>
          <a:p>
            <a:r>
              <a:rPr lang="en-IN" sz="2200" dirty="0"/>
              <a:t>Leaf Nodes render specific portions of the data.</a:t>
            </a:r>
          </a:p>
          <a:p>
            <a:r>
              <a:rPr lang="en-IN" sz="2200" dirty="0"/>
              <a:t>Intermediate Nodes handle compositing based on depth information.</a:t>
            </a:r>
          </a:p>
          <a:p>
            <a:r>
              <a:rPr lang="en-IN" sz="2200" dirty="0"/>
              <a:t>Root Node assembles the final image</a:t>
            </a:r>
          </a:p>
        </p:txBody>
      </p:sp>
      <p:pic>
        <p:nvPicPr>
          <p:cNvPr id="7" name="Picture 6" descr="A screenshot of a computer&#10;&#10;Description automatically generated">
            <a:extLst>
              <a:ext uri="{FF2B5EF4-FFF2-40B4-BE49-F238E27FC236}">
                <a16:creationId xmlns:a16="http://schemas.microsoft.com/office/drawing/2014/main" id="{58BBDCDA-FC85-86E1-110D-D208600BBFA7}"/>
              </a:ext>
            </a:extLst>
          </p:cNvPr>
          <p:cNvPicPr>
            <a:picLocks noChangeAspect="1"/>
          </p:cNvPicPr>
          <p:nvPr/>
        </p:nvPicPr>
        <p:blipFill>
          <a:blip r:embed="rId2"/>
          <a:stretch>
            <a:fillRect/>
          </a:stretch>
        </p:blipFill>
        <p:spPr>
          <a:xfrm>
            <a:off x="7699248" y="435619"/>
            <a:ext cx="3474720" cy="2380182"/>
          </a:xfrm>
          <a:prstGeom prst="rect">
            <a:avLst/>
          </a:prstGeom>
        </p:spPr>
      </p:pic>
      <p:pic>
        <p:nvPicPr>
          <p:cNvPr id="5" name="Picture 4" descr="A diagram of a computer program&#10;&#10;Description automatically generated">
            <a:extLst>
              <a:ext uri="{FF2B5EF4-FFF2-40B4-BE49-F238E27FC236}">
                <a16:creationId xmlns:a16="http://schemas.microsoft.com/office/drawing/2014/main" id="{C26F48FC-C1AC-4D59-C058-272EFB7981D9}"/>
              </a:ext>
            </a:extLst>
          </p:cNvPr>
          <p:cNvPicPr>
            <a:picLocks noChangeAspect="1"/>
          </p:cNvPicPr>
          <p:nvPr/>
        </p:nvPicPr>
        <p:blipFill>
          <a:blip r:embed="rId3"/>
          <a:stretch>
            <a:fillRect/>
          </a:stretch>
        </p:blipFill>
        <p:spPr>
          <a:xfrm>
            <a:off x="7030720" y="2936240"/>
            <a:ext cx="4475488" cy="333954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9184"/>
            <a:ext cx="6894576" cy="1783080"/>
          </a:xfrm>
        </p:spPr>
        <p:txBody>
          <a:bodyPr anchor="b">
            <a:normAutofit/>
          </a:bodyPr>
          <a:lstStyle/>
          <a:p>
            <a:r>
              <a:rPr lang="en-IN" sz="5400"/>
              <a:t>Stereo sort first Rendering</a:t>
            </a:r>
          </a:p>
        </p:txBody>
      </p:sp>
      <p:sp>
        <p:nvSpPr>
          <p:cNvPr id="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40080" y="2706624"/>
            <a:ext cx="6894576" cy="3483864"/>
          </a:xfrm>
        </p:spPr>
        <p:txBody>
          <a:bodyPr>
            <a:normAutofit/>
          </a:bodyPr>
          <a:lstStyle/>
          <a:p>
            <a:r>
              <a:rPr lang="en-IN" sz="2200"/>
              <a:t>Stereo rendering creates two images, one for the left eye and one for the right eye.</a:t>
            </a:r>
          </a:p>
          <a:p>
            <a:r>
              <a:rPr lang="en-IN" sz="2200"/>
              <a:t>Stereo Decomposition: Splits task into left-eye and right-eye views. Each eye’s task can be further parallelized.</a:t>
            </a:r>
          </a:p>
          <a:p>
            <a:r>
              <a:rPr lang="en-IN" sz="2200"/>
              <a:t>Final Image: Combines both images to create a 3D effect.</a:t>
            </a:r>
          </a:p>
        </p:txBody>
      </p:sp>
      <p:pic>
        <p:nvPicPr>
          <p:cNvPr id="7" name="Picture 6" descr="A screenshot of a computer&#10;&#10;Description automatically generated">
            <a:extLst>
              <a:ext uri="{FF2B5EF4-FFF2-40B4-BE49-F238E27FC236}">
                <a16:creationId xmlns:a16="http://schemas.microsoft.com/office/drawing/2014/main" id="{F8590BD4-6F9F-5273-C740-DA1619DD7572}"/>
              </a:ext>
            </a:extLst>
          </p:cNvPr>
          <p:cNvPicPr>
            <a:picLocks noChangeAspect="1"/>
          </p:cNvPicPr>
          <p:nvPr/>
        </p:nvPicPr>
        <p:blipFill>
          <a:blip r:embed="rId2"/>
          <a:stretch>
            <a:fillRect/>
          </a:stretch>
        </p:blipFill>
        <p:spPr>
          <a:xfrm>
            <a:off x="7870966" y="329183"/>
            <a:ext cx="3999964" cy="3429969"/>
          </a:xfrm>
          <a:prstGeom prst="rect">
            <a:avLst/>
          </a:prstGeom>
        </p:spPr>
      </p:pic>
      <p:pic>
        <p:nvPicPr>
          <p:cNvPr id="5" name="Picture 4" descr="A diagram of a network&#10;&#10;Description automatically generated">
            <a:extLst>
              <a:ext uri="{FF2B5EF4-FFF2-40B4-BE49-F238E27FC236}">
                <a16:creationId xmlns:a16="http://schemas.microsoft.com/office/drawing/2014/main" id="{FD3A0D81-A34B-7FF0-8000-200C262C1758}"/>
              </a:ext>
            </a:extLst>
          </p:cNvPr>
          <p:cNvPicPr>
            <a:picLocks noChangeAspect="1"/>
          </p:cNvPicPr>
          <p:nvPr/>
        </p:nvPicPr>
        <p:blipFill>
          <a:blip r:embed="rId3"/>
          <a:stretch>
            <a:fillRect/>
          </a:stretch>
        </p:blipFill>
        <p:spPr>
          <a:xfrm>
            <a:off x="8009658" y="4079193"/>
            <a:ext cx="3704292" cy="217627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40080"/>
            <a:ext cx="4818888" cy="1481328"/>
          </a:xfrm>
        </p:spPr>
        <p:txBody>
          <a:bodyPr anchor="b">
            <a:normAutofit/>
          </a:bodyPr>
          <a:lstStyle/>
          <a:p>
            <a:pPr>
              <a:lnSpc>
                <a:spcPct val="90000"/>
              </a:lnSpc>
            </a:pPr>
            <a:r>
              <a:rPr lang="en-IN" sz="3400"/>
              <a:t>Multi-Screen Rendering with Compound Trees</a:t>
            </a:r>
          </a:p>
        </p:txBody>
      </p:sp>
      <p:sp>
        <p:nvSpPr>
          <p:cNvPr id="2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30936" y="2660904"/>
            <a:ext cx="4818888" cy="3547872"/>
          </a:xfrm>
        </p:spPr>
        <p:txBody>
          <a:bodyPr anchor="t">
            <a:normAutofit/>
          </a:bodyPr>
          <a:lstStyle/>
          <a:p>
            <a:endParaRPr lang="en-IN" sz="2200"/>
          </a:p>
          <a:p>
            <a:r>
              <a:rPr lang="en-IN" sz="2200"/>
              <a:t> Multi-screen setups like CAVEs can be managed using compound trees.</a:t>
            </a:r>
          </a:p>
          <a:p>
            <a:r>
              <a:rPr lang="en-IN" sz="2200"/>
              <a:t> Each screen has its own rendering task, and the root node ensures synchronization across screens.</a:t>
            </a:r>
          </a:p>
          <a:p>
            <a:r>
              <a:rPr lang="en-IN" sz="2200"/>
              <a:t> This allows high-resolution rendering across a large display area.</a:t>
            </a:r>
          </a:p>
        </p:txBody>
      </p:sp>
      <p:pic>
        <p:nvPicPr>
          <p:cNvPr id="5" name="Picture 4" descr="A diagram of a computer system&#10;&#10;Description automatically generated">
            <a:extLst>
              <a:ext uri="{FF2B5EF4-FFF2-40B4-BE49-F238E27FC236}">
                <a16:creationId xmlns:a16="http://schemas.microsoft.com/office/drawing/2014/main" id="{BB4EAFB4-57BF-99C9-2E48-C30E20AFEC56}"/>
              </a:ext>
            </a:extLst>
          </p:cNvPr>
          <p:cNvPicPr>
            <a:picLocks noChangeAspect="1"/>
          </p:cNvPicPr>
          <p:nvPr/>
        </p:nvPicPr>
        <p:blipFill>
          <a:blip r:embed="rId2"/>
          <a:srcRect r="-1" b="735"/>
          <a:stretch/>
        </p:blipFill>
        <p:spPr>
          <a:xfrm>
            <a:off x="6967175" y="640080"/>
            <a:ext cx="3722714" cy="55778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52650" y="365126"/>
            <a:ext cx="7886700" cy="1325563"/>
          </a:xfrm>
        </p:spPr>
        <p:txBody>
          <a:bodyPr>
            <a:normAutofit/>
          </a:bodyPr>
          <a:lstStyle/>
          <a:p>
            <a:r>
              <a:rPr lang="en-IN" sz="4700"/>
              <a:t>Benefits of Compound Trees</a:t>
            </a:r>
          </a:p>
        </p:txBody>
      </p:sp>
      <p:sp>
        <p:nvSpPr>
          <p:cNvPr id="1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52650" y="1865313"/>
            <a:ext cx="7818120" cy="18288"/>
          </a:xfrm>
          <a:custGeom>
            <a:avLst/>
            <a:gdLst>
              <a:gd name="connsiteX0" fmla="*/ 0 w 7818120"/>
              <a:gd name="connsiteY0" fmla="*/ 0 h 18288"/>
              <a:gd name="connsiteX1" fmla="*/ 416966 w 7818120"/>
              <a:gd name="connsiteY1" fmla="*/ 0 h 18288"/>
              <a:gd name="connsiteX2" fmla="*/ 1146658 w 7818120"/>
              <a:gd name="connsiteY2" fmla="*/ 0 h 18288"/>
              <a:gd name="connsiteX3" fmla="*/ 1563624 w 7818120"/>
              <a:gd name="connsiteY3" fmla="*/ 0 h 18288"/>
              <a:gd name="connsiteX4" fmla="*/ 2136953 w 7818120"/>
              <a:gd name="connsiteY4" fmla="*/ 0 h 18288"/>
              <a:gd name="connsiteX5" fmla="*/ 2944825 w 7818120"/>
              <a:gd name="connsiteY5" fmla="*/ 0 h 18288"/>
              <a:gd name="connsiteX6" fmla="*/ 3596335 w 7818120"/>
              <a:gd name="connsiteY6" fmla="*/ 0 h 18288"/>
              <a:gd name="connsiteX7" fmla="*/ 4326026 w 7818120"/>
              <a:gd name="connsiteY7" fmla="*/ 0 h 18288"/>
              <a:gd name="connsiteX8" fmla="*/ 4899355 w 7818120"/>
              <a:gd name="connsiteY8" fmla="*/ 0 h 18288"/>
              <a:gd name="connsiteX9" fmla="*/ 5550865 w 7818120"/>
              <a:gd name="connsiteY9" fmla="*/ 0 h 18288"/>
              <a:gd name="connsiteX10" fmla="*/ 6358738 w 7818120"/>
              <a:gd name="connsiteY10" fmla="*/ 0 h 18288"/>
              <a:gd name="connsiteX11" fmla="*/ 6853885 w 7818120"/>
              <a:gd name="connsiteY11" fmla="*/ 0 h 18288"/>
              <a:gd name="connsiteX12" fmla="*/ 7818120 w 7818120"/>
              <a:gd name="connsiteY12" fmla="*/ 0 h 18288"/>
              <a:gd name="connsiteX13" fmla="*/ 7818120 w 7818120"/>
              <a:gd name="connsiteY13" fmla="*/ 18288 h 18288"/>
              <a:gd name="connsiteX14" fmla="*/ 7244791 w 7818120"/>
              <a:gd name="connsiteY14" fmla="*/ 18288 h 18288"/>
              <a:gd name="connsiteX15" fmla="*/ 6827825 w 7818120"/>
              <a:gd name="connsiteY15" fmla="*/ 18288 h 18288"/>
              <a:gd name="connsiteX16" fmla="*/ 6176315 w 7818120"/>
              <a:gd name="connsiteY16" fmla="*/ 18288 h 18288"/>
              <a:gd name="connsiteX17" fmla="*/ 5681167 w 7818120"/>
              <a:gd name="connsiteY17" fmla="*/ 18288 h 18288"/>
              <a:gd name="connsiteX18" fmla="*/ 5029657 w 7818120"/>
              <a:gd name="connsiteY18" fmla="*/ 18288 h 18288"/>
              <a:gd name="connsiteX19" fmla="*/ 4378147 w 7818120"/>
              <a:gd name="connsiteY19" fmla="*/ 18288 h 18288"/>
              <a:gd name="connsiteX20" fmla="*/ 3726637 w 7818120"/>
              <a:gd name="connsiteY20" fmla="*/ 18288 h 18288"/>
              <a:gd name="connsiteX21" fmla="*/ 3075127 w 7818120"/>
              <a:gd name="connsiteY21" fmla="*/ 18288 h 18288"/>
              <a:gd name="connsiteX22" fmla="*/ 2501798 w 7818120"/>
              <a:gd name="connsiteY22" fmla="*/ 18288 h 18288"/>
              <a:gd name="connsiteX23" fmla="*/ 1772107 w 7818120"/>
              <a:gd name="connsiteY23" fmla="*/ 18288 h 18288"/>
              <a:gd name="connsiteX24" fmla="*/ 1120597 w 7818120"/>
              <a:gd name="connsiteY24" fmla="*/ 18288 h 18288"/>
              <a:gd name="connsiteX25" fmla="*/ 0 w 7818120"/>
              <a:gd name="connsiteY25" fmla="*/ 18288 h 18288"/>
              <a:gd name="connsiteX26" fmla="*/ 0 w 7818120"/>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818120" h="18288" fill="none" extrusionOk="0">
                <a:moveTo>
                  <a:pt x="0" y="0"/>
                </a:moveTo>
                <a:cubicBezTo>
                  <a:pt x="121520" y="-12182"/>
                  <a:pt x="211324" y="18247"/>
                  <a:pt x="416966" y="0"/>
                </a:cubicBezTo>
                <a:cubicBezTo>
                  <a:pt x="622608" y="-18247"/>
                  <a:pt x="891241" y="-13744"/>
                  <a:pt x="1146658" y="0"/>
                </a:cubicBezTo>
                <a:cubicBezTo>
                  <a:pt x="1402075" y="13744"/>
                  <a:pt x="1378880" y="-8543"/>
                  <a:pt x="1563624" y="0"/>
                </a:cubicBezTo>
                <a:cubicBezTo>
                  <a:pt x="1748368" y="8543"/>
                  <a:pt x="1972300" y="7443"/>
                  <a:pt x="2136953" y="0"/>
                </a:cubicBezTo>
                <a:cubicBezTo>
                  <a:pt x="2301606" y="-7443"/>
                  <a:pt x="2679634" y="12382"/>
                  <a:pt x="2944825" y="0"/>
                </a:cubicBezTo>
                <a:cubicBezTo>
                  <a:pt x="3210016" y="-12382"/>
                  <a:pt x="3409232" y="17967"/>
                  <a:pt x="3596335" y="0"/>
                </a:cubicBezTo>
                <a:cubicBezTo>
                  <a:pt x="3783438" y="-17967"/>
                  <a:pt x="4002523" y="-28578"/>
                  <a:pt x="4326026" y="0"/>
                </a:cubicBezTo>
                <a:cubicBezTo>
                  <a:pt x="4649529" y="28578"/>
                  <a:pt x="4777384" y="-3624"/>
                  <a:pt x="4899355" y="0"/>
                </a:cubicBezTo>
                <a:cubicBezTo>
                  <a:pt x="5021326" y="3624"/>
                  <a:pt x="5317653" y="1281"/>
                  <a:pt x="5550865" y="0"/>
                </a:cubicBezTo>
                <a:cubicBezTo>
                  <a:pt x="5784077" y="-1281"/>
                  <a:pt x="6142956" y="-39637"/>
                  <a:pt x="6358738" y="0"/>
                </a:cubicBezTo>
                <a:cubicBezTo>
                  <a:pt x="6574520" y="39637"/>
                  <a:pt x="6724785" y="-4460"/>
                  <a:pt x="6853885" y="0"/>
                </a:cubicBezTo>
                <a:cubicBezTo>
                  <a:pt x="6982985" y="4460"/>
                  <a:pt x="7403044" y="-1955"/>
                  <a:pt x="7818120" y="0"/>
                </a:cubicBezTo>
                <a:cubicBezTo>
                  <a:pt x="7817988" y="7702"/>
                  <a:pt x="7817908" y="13511"/>
                  <a:pt x="7818120" y="18288"/>
                </a:cubicBezTo>
                <a:cubicBezTo>
                  <a:pt x="7698847" y="-3267"/>
                  <a:pt x="7390924" y="22979"/>
                  <a:pt x="7244791" y="18288"/>
                </a:cubicBezTo>
                <a:cubicBezTo>
                  <a:pt x="7098658" y="13597"/>
                  <a:pt x="6952735" y="29357"/>
                  <a:pt x="6827825" y="18288"/>
                </a:cubicBezTo>
                <a:cubicBezTo>
                  <a:pt x="6702915" y="7219"/>
                  <a:pt x="6338661" y="34530"/>
                  <a:pt x="6176315" y="18288"/>
                </a:cubicBezTo>
                <a:cubicBezTo>
                  <a:pt x="6013969" y="2047"/>
                  <a:pt x="5850602" y="6362"/>
                  <a:pt x="5681167" y="18288"/>
                </a:cubicBezTo>
                <a:cubicBezTo>
                  <a:pt x="5511732" y="30214"/>
                  <a:pt x="5312143" y="419"/>
                  <a:pt x="5029657" y="18288"/>
                </a:cubicBezTo>
                <a:cubicBezTo>
                  <a:pt x="4747171" y="36158"/>
                  <a:pt x="4655062" y="30740"/>
                  <a:pt x="4378147" y="18288"/>
                </a:cubicBezTo>
                <a:cubicBezTo>
                  <a:pt x="4101232" y="5837"/>
                  <a:pt x="4037646" y="44706"/>
                  <a:pt x="3726637" y="18288"/>
                </a:cubicBezTo>
                <a:cubicBezTo>
                  <a:pt x="3415628" y="-8130"/>
                  <a:pt x="3321756" y="45507"/>
                  <a:pt x="3075127" y="18288"/>
                </a:cubicBezTo>
                <a:cubicBezTo>
                  <a:pt x="2828498" y="-8931"/>
                  <a:pt x="2684733" y="14853"/>
                  <a:pt x="2501798" y="18288"/>
                </a:cubicBezTo>
                <a:cubicBezTo>
                  <a:pt x="2318863" y="21723"/>
                  <a:pt x="2121844" y="-13013"/>
                  <a:pt x="1772107" y="18288"/>
                </a:cubicBezTo>
                <a:cubicBezTo>
                  <a:pt x="1422370" y="49589"/>
                  <a:pt x="1431548" y="31666"/>
                  <a:pt x="1120597" y="18288"/>
                </a:cubicBezTo>
                <a:cubicBezTo>
                  <a:pt x="809646" y="4911"/>
                  <a:pt x="246393" y="56240"/>
                  <a:pt x="0" y="18288"/>
                </a:cubicBezTo>
                <a:cubicBezTo>
                  <a:pt x="129" y="13298"/>
                  <a:pt x="-675" y="6857"/>
                  <a:pt x="0" y="0"/>
                </a:cubicBezTo>
                <a:close/>
              </a:path>
              <a:path w="7818120" h="18288" stroke="0" extrusionOk="0">
                <a:moveTo>
                  <a:pt x="0" y="0"/>
                </a:moveTo>
                <a:cubicBezTo>
                  <a:pt x="177487" y="-4302"/>
                  <a:pt x="287499" y="4997"/>
                  <a:pt x="573329" y="0"/>
                </a:cubicBezTo>
                <a:cubicBezTo>
                  <a:pt x="859159" y="-4997"/>
                  <a:pt x="821965" y="-336"/>
                  <a:pt x="990295" y="0"/>
                </a:cubicBezTo>
                <a:cubicBezTo>
                  <a:pt x="1158625" y="336"/>
                  <a:pt x="1587918" y="-4681"/>
                  <a:pt x="1798168" y="0"/>
                </a:cubicBezTo>
                <a:cubicBezTo>
                  <a:pt x="2008418" y="4681"/>
                  <a:pt x="2088841" y="-2754"/>
                  <a:pt x="2371496" y="0"/>
                </a:cubicBezTo>
                <a:cubicBezTo>
                  <a:pt x="2654151" y="2754"/>
                  <a:pt x="2701462" y="-24976"/>
                  <a:pt x="2944825" y="0"/>
                </a:cubicBezTo>
                <a:cubicBezTo>
                  <a:pt x="3188188" y="24976"/>
                  <a:pt x="3511636" y="25407"/>
                  <a:pt x="3752698" y="0"/>
                </a:cubicBezTo>
                <a:cubicBezTo>
                  <a:pt x="3993760" y="-25407"/>
                  <a:pt x="4107153" y="6432"/>
                  <a:pt x="4247845" y="0"/>
                </a:cubicBezTo>
                <a:cubicBezTo>
                  <a:pt x="4388537" y="-6432"/>
                  <a:pt x="4835598" y="-5108"/>
                  <a:pt x="5055718" y="0"/>
                </a:cubicBezTo>
                <a:cubicBezTo>
                  <a:pt x="5275838" y="5108"/>
                  <a:pt x="5461006" y="-24536"/>
                  <a:pt x="5863590" y="0"/>
                </a:cubicBezTo>
                <a:cubicBezTo>
                  <a:pt x="6266174" y="24536"/>
                  <a:pt x="6355549" y="-19657"/>
                  <a:pt x="6515100" y="0"/>
                </a:cubicBezTo>
                <a:cubicBezTo>
                  <a:pt x="6674651" y="19657"/>
                  <a:pt x="7275423" y="-57462"/>
                  <a:pt x="7818120" y="0"/>
                </a:cubicBezTo>
                <a:cubicBezTo>
                  <a:pt x="7818132" y="8833"/>
                  <a:pt x="7818660" y="9830"/>
                  <a:pt x="7818120" y="18288"/>
                </a:cubicBezTo>
                <a:cubicBezTo>
                  <a:pt x="7610240" y="4606"/>
                  <a:pt x="7521789" y="7721"/>
                  <a:pt x="7401154" y="18288"/>
                </a:cubicBezTo>
                <a:cubicBezTo>
                  <a:pt x="7280519" y="28855"/>
                  <a:pt x="6930719" y="4225"/>
                  <a:pt x="6593281" y="18288"/>
                </a:cubicBezTo>
                <a:cubicBezTo>
                  <a:pt x="6255843" y="32351"/>
                  <a:pt x="6286682" y="1162"/>
                  <a:pt x="6098134" y="18288"/>
                </a:cubicBezTo>
                <a:cubicBezTo>
                  <a:pt x="5909586" y="35414"/>
                  <a:pt x="5602789" y="48596"/>
                  <a:pt x="5446624" y="18288"/>
                </a:cubicBezTo>
                <a:cubicBezTo>
                  <a:pt x="5290459" y="-12020"/>
                  <a:pt x="4917039" y="21960"/>
                  <a:pt x="4638751" y="18288"/>
                </a:cubicBezTo>
                <a:cubicBezTo>
                  <a:pt x="4360463" y="14616"/>
                  <a:pt x="4304690" y="5450"/>
                  <a:pt x="3987241" y="18288"/>
                </a:cubicBezTo>
                <a:cubicBezTo>
                  <a:pt x="3669792" y="31127"/>
                  <a:pt x="3758742" y="32551"/>
                  <a:pt x="3570275" y="18288"/>
                </a:cubicBezTo>
                <a:cubicBezTo>
                  <a:pt x="3381808" y="4025"/>
                  <a:pt x="3267153" y="36200"/>
                  <a:pt x="3075127" y="18288"/>
                </a:cubicBezTo>
                <a:cubicBezTo>
                  <a:pt x="2883101" y="376"/>
                  <a:pt x="2665825" y="10973"/>
                  <a:pt x="2267255" y="18288"/>
                </a:cubicBezTo>
                <a:cubicBezTo>
                  <a:pt x="1868685" y="25603"/>
                  <a:pt x="1884698" y="28410"/>
                  <a:pt x="1615745" y="18288"/>
                </a:cubicBezTo>
                <a:cubicBezTo>
                  <a:pt x="1346792" y="8167"/>
                  <a:pt x="1320952" y="10430"/>
                  <a:pt x="1120597" y="18288"/>
                </a:cubicBezTo>
                <a:cubicBezTo>
                  <a:pt x="920242" y="26146"/>
                  <a:pt x="556507" y="50790"/>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A0911D98-0FF7-40A8-190D-72EFE00DC8B4}"/>
              </a:ext>
            </a:extLst>
          </p:cNvPr>
          <p:cNvGraphicFramePr>
            <a:graphicFrameLocks noGrp="1"/>
          </p:cNvGraphicFramePr>
          <p:nvPr>
            <p:ph idx="1"/>
            <p:extLst>
              <p:ext uri="{D42A27DB-BD31-4B8C-83A1-F6EECF244321}">
                <p14:modId xmlns:p14="http://schemas.microsoft.com/office/powerpoint/2010/main" val="2766042613"/>
              </p:ext>
            </p:extLst>
          </p:nvPr>
        </p:nvGraphicFramePr>
        <p:xfrm>
          <a:off x="2152650" y="2228087"/>
          <a:ext cx="78867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Data Consistency ?</a:t>
            </a:r>
            <a:endParaRPr dirty="0"/>
          </a:p>
        </p:txBody>
      </p:sp>
      <p:sp>
        <p:nvSpPr>
          <p:cNvPr id="3" name="Content Placeholder 2"/>
          <p:cNvSpPr>
            <a:spLocks noGrp="1"/>
          </p:cNvSpPr>
          <p:nvPr>
            <p:ph idx="1"/>
          </p:nvPr>
        </p:nvSpPr>
        <p:spPr/>
        <p:txBody>
          <a:bodyPr/>
          <a:lstStyle/>
          <a:p>
            <a:r>
              <a:rPr lang="en-IN" b="1" dirty="0"/>
              <a:t>Distributed objects are shared data entities used across multiple rendering </a:t>
            </a:r>
            <a:r>
              <a:rPr lang="en-IN" b="1" dirty="0" err="1"/>
              <a:t>nodes.</a:t>
            </a:r>
            <a:r>
              <a:rPr lang="en-IN" dirty="0" err="1"/>
              <a:t>They</a:t>
            </a:r>
            <a:r>
              <a:rPr lang="en-IN" dirty="0"/>
              <a:t> ensure consistent data (e.g., camera position, rendering parameters) across nodes.</a:t>
            </a:r>
          </a:p>
          <a:p>
            <a:r>
              <a:rPr lang="en-IN" dirty="0"/>
              <a:t>The object is registered during initialization in the rendering session.</a:t>
            </a:r>
          </a:p>
          <a:p>
            <a:r>
              <a:rPr lang="en-IN" dirty="0"/>
              <a:t>Synchronization occurs at the </a:t>
            </a:r>
            <a:r>
              <a:rPr lang="en-IN" b="1" dirty="0"/>
              <a:t>beginning of each frame</a:t>
            </a:r>
            <a:r>
              <a:rPr lang="en-IN" dirty="0"/>
              <a:t>.</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62E07-E4B5-4DE7-CDAA-8E5869ABC94C}"/>
              </a:ext>
            </a:extLst>
          </p:cNvPr>
          <p:cNvSpPr>
            <a:spLocks noGrp="1"/>
          </p:cNvSpPr>
          <p:nvPr>
            <p:ph type="title"/>
          </p:nvPr>
        </p:nvSpPr>
        <p:spPr/>
        <p:txBody>
          <a:bodyPr/>
          <a:lstStyle/>
          <a:p>
            <a:r>
              <a:rPr lang="en-US"/>
              <a:t>Introduction</a:t>
            </a:r>
            <a:endParaRPr lang="en-IN"/>
          </a:p>
        </p:txBody>
      </p:sp>
      <p:sp>
        <p:nvSpPr>
          <p:cNvPr id="3" name="Content Placeholder 2">
            <a:extLst>
              <a:ext uri="{FF2B5EF4-FFF2-40B4-BE49-F238E27FC236}">
                <a16:creationId xmlns:a16="http://schemas.microsoft.com/office/drawing/2014/main" id="{D05E496E-63A1-CCDB-B536-3F7C2B0B5532}"/>
              </a:ext>
            </a:extLst>
          </p:cNvPr>
          <p:cNvSpPr>
            <a:spLocks noGrp="1"/>
          </p:cNvSpPr>
          <p:nvPr>
            <p:ph idx="1"/>
          </p:nvPr>
        </p:nvSpPr>
        <p:spPr/>
        <p:txBody>
          <a:bodyPr vert="horz" lIns="91440" tIns="45720" rIns="91440" bIns="45720" rtlCol="0" anchor="t">
            <a:normAutofit fontScale="92500"/>
          </a:bodyPr>
          <a:lstStyle/>
          <a:p>
            <a:pPr marL="0" indent="0">
              <a:buNone/>
            </a:pPr>
            <a:r>
              <a:rPr lang="en-US"/>
              <a:t>Faster CPUs &amp; GPUs -&gt; Hardware Parallelism -&gt; Complexity of Data</a:t>
            </a:r>
          </a:p>
          <a:p>
            <a:pPr marL="0" indent="0">
              <a:buNone/>
            </a:pPr>
            <a:endParaRPr lang="en-US"/>
          </a:p>
          <a:p>
            <a:pPr marL="0" indent="0">
              <a:buNone/>
            </a:pPr>
            <a:endParaRPr lang="en-US"/>
          </a:p>
          <a:p>
            <a:pPr marL="0" indent="0">
              <a:buNone/>
            </a:pPr>
            <a:endParaRPr lang="en-US"/>
          </a:p>
          <a:p>
            <a:pPr marL="0" indent="0">
              <a:buNone/>
            </a:pPr>
            <a:r>
              <a:rPr lang="en-US"/>
              <a:t>Drawbacks of Previous Parallel Rendering Approaches :-</a:t>
            </a:r>
            <a:endParaRPr lang="en-US">
              <a:ea typeface="Calibri"/>
              <a:cs typeface="Calibri"/>
            </a:endParaRPr>
          </a:p>
          <a:p>
            <a:pPr marL="514350" indent="-514350">
              <a:buAutoNum type="arabicParenR"/>
            </a:pPr>
            <a:r>
              <a:rPr lang="en-IN"/>
              <a:t>Limited Domain-Specific Solutions</a:t>
            </a:r>
            <a:endParaRPr lang="en-US"/>
          </a:p>
          <a:p>
            <a:pPr marL="514350" indent="-514350">
              <a:buAutoNum type="arabicParenR"/>
            </a:pPr>
            <a:r>
              <a:rPr lang="en-IN"/>
              <a:t>Lack of Scalability</a:t>
            </a:r>
            <a:endParaRPr lang="en-US"/>
          </a:p>
          <a:p>
            <a:pPr marL="514350" indent="-514350">
              <a:buAutoNum type="arabicParenR"/>
            </a:pPr>
            <a:r>
              <a:rPr lang="en-US"/>
              <a:t>Lack of Reuse of Existing Code</a:t>
            </a:r>
            <a:endParaRPr lang="en-US">
              <a:ea typeface="Calibri"/>
              <a:cs typeface="Calibri"/>
            </a:endParaRPr>
          </a:p>
          <a:p>
            <a:pPr marL="0" indent="0">
              <a:buNone/>
            </a:pPr>
            <a:endParaRPr lang="en-US"/>
          </a:p>
          <a:p>
            <a:pPr marL="0" indent="0">
              <a:buNone/>
            </a:pPr>
            <a:endParaRPr lang="en-IN"/>
          </a:p>
        </p:txBody>
      </p:sp>
    </p:spTree>
    <p:extLst>
      <p:ext uri="{BB962C8B-B14F-4D97-AF65-F5344CB8AC3E}">
        <p14:creationId xmlns:p14="http://schemas.microsoft.com/office/powerpoint/2010/main" val="17639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FC0F09-6011-F6D3-2B05-7155012024BA}"/>
              </a:ext>
            </a:extLst>
          </p:cNvPr>
          <p:cNvSpPr>
            <a:spLocks noGrp="1"/>
          </p:cNvSpPr>
          <p:nvPr>
            <p:ph type="title"/>
          </p:nvPr>
        </p:nvSpPr>
        <p:spPr>
          <a:xfrm>
            <a:off x="1997202" y="639520"/>
            <a:ext cx="2571750" cy="1719072"/>
          </a:xfrm>
        </p:spPr>
        <p:txBody>
          <a:bodyPr anchor="b">
            <a:normAutofit/>
          </a:bodyPr>
          <a:lstStyle/>
          <a:p>
            <a:r>
              <a:rPr lang="en-US" sz="4700"/>
              <a:t>Execution Flow </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06459" y="2573756"/>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BB0CE3-17AB-F1B4-3FC2-F9E6DAD3A7DC}"/>
              </a:ext>
            </a:extLst>
          </p:cNvPr>
          <p:cNvSpPr>
            <a:spLocks noGrp="1"/>
          </p:cNvSpPr>
          <p:nvPr>
            <p:ph idx="1"/>
          </p:nvPr>
        </p:nvSpPr>
        <p:spPr>
          <a:xfrm>
            <a:off x="1997202" y="2807208"/>
            <a:ext cx="2571750" cy="3410712"/>
          </a:xfrm>
        </p:spPr>
        <p:txBody>
          <a:bodyPr anchor="t">
            <a:normAutofit/>
          </a:bodyPr>
          <a:lstStyle/>
          <a:p>
            <a:r>
              <a:rPr lang="en-IN" sz="1900"/>
              <a:t>Traditional OpenGL-based applications rely on a single-threaded rendering loop. </a:t>
            </a:r>
          </a:p>
          <a:p>
            <a:r>
              <a:rPr lang="en-IN" sz="1900"/>
              <a:t>Equalizer extends this model by separating rendering tasks from the main loop.</a:t>
            </a:r>
            <a:endParaRPr lang="en-US" sz="1900"/>
          </a:p>
        </p:txBody>
      </p:sp>
      <p:pic>
        <p:nvPicPr>
          <p:cNvPr id="5" name="Picture 4" descr="A diagram of a program&#10;&#10;Description automatically generated">
            <a:extLst>
              <a:ext uri="{FF2B5EF4-FFF2-40B4-BE49-F238E27FC236}">
                <a16:creationId xmlns:a16="http://schemas.microsoft.com/office/drawing/2014/main" id="{5C473F78-CDFB-53C3-98FE-C192734969D9}"/>
              </a:ext>
            </a:extLst>
          </p:cNvPr>
          <p:cNvPicPr>
            <a:picLocks noChangeAspect="1"/>
          </p:cNvPicPr>
          <p:nvPr/>
        </p:nvPicPr>
        <p:blipFill>
          <a:blip r:embed="rId2"/>
          <a:stretch>
            <a:fillRect/>
          </a:stretch>
        </p:blipFill>
        <p:spPr>
          <a:xfrm>
            <a:off x="5014722" y="1098996"/>
            <a:ext cx="5177790" cy="4660009"/>
          </a:xfrm>
          <a:prstGeom prst="rect">
            <a:avLst/>
          </a:prstGeom>
        </p:spPr>
      </p:pic>
    </p:spTree>
    <p:extLst>
      <p:ext uri="{BB962C8B-B14F-4D97-AF65-F5344CB8AC3E}">
        <p14:creationId xmlns:p14="http://schemas.microsoft.com/office/powerpoint/2010/main" val="3043578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357D82-94C9-BDCB-F00F-6C41DF61B6B0}"/>
              </a:ext>
            </a:extLst>
          </p:cNvPr>
          <p:cNvSpPr>
            <a:spLocks noGrp="1"/>
          </p:cNvSpPr>
          <p:nvPr>
            <p:ph type="title"/>
          </p:nvPr>
        </p:nvSpPr>
        <p:spPr>
          <a:xfrm>
            <a:off x="1312433" y="329184"/>
            <a:ext cx="5862559" cy="1783080"/>
          </a:xfrm>
        </p:spPr>
        <p:txBody>
          <a:bodyPr anchor="b">
            <a:normAutofit/>
          </a:bodyPr>
          <a:lstStyle/>
          <a:p>
            <a:r>
              <a:rPr lang="en-IN" sz="4300" dirty="0"/>
              <a:t>Rendering with Channel::</a:t>
            </a:r>
            <a:r>
              <a:rPr lang="en-IN" sz="4300" dirty="0" err="1"/>
              <a:t>frameDraw</a:t>
            </a:r>
            <a:endParaRPr lang="en-US" sz="4300" dirty="0"/>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93215" y="2395728"/>
            <a:ext cx="3182691" cy="18288"/>
          </a:xfrm>
          <a:custGeom>
            <a:avLst/>
            <a:gdLst>
              <a:gd name="connsiteX0" fmla="*/ 0 w 3182691"/>
              <a:gd name="connsiteY0" fmla="*/ 0 h 18288"/>
              <a:gd name="connsiteX1" fmla="*/ 636538 w 3182691"/>
              <a:gd name="connsiteY1" fmla="*/ 0 h 18288"/>
              <a:gd name="connsiteX2" fmla="*/ 1273076 w 3182691"/>
              <a:gd name="connsiteY2" fmla="*/ 0 h 18288"/>
              <a:gd name="connsiteX3" fmla="*/ 1909615 w 3182691"/>
              <a:gd name="connsiteY3" fmla="*/ 0 h 18288"/>
              <a:gd name="connsiteX4" fmla="*/ 2482499 w 3182691"/>
              <a:gd name="connsiteY4" fmla="*/ 0 h 18288"/>
              <a:gd name="connsiteX5" fmla="*/ 3182691 w 3182691"/>
              <a:gd name="connsiteY5" fmla="*/ 0 h 18288"/>
              <a:gd name="connsiteX6" fmla="*/ 3182691 w 3182691"/>
              <a:gd name="connsiteY6" fmla="*/ 18288 h 18288"/>
              <a:gd name="connsiteX7" fmla="*/ 2609807 w 3182691"/>
              <a:gd name="connsiteY7" fmla="*/ 18288 h 18288"/>
              <a:gd name="connsiteX8" fmla="*/ 2068749 w 3182691"/>
              <a:gd name="connsiteY8" fmla="*/ 18288 h 18288"/>
              <a:gd name="connsiteX9" fmla="*/ 1432211 w 3182691"/>
              <a:gd name="connsiteY9" fmla="*/ 18288 h 18288"/>
              <a:gd name="connsiteX10" fmla="*/ 859327 w 3182691"/>
              <a:gd name="connsiteY10" fmla="*/ 18288 h 18288"/>
              <a:gd name="connsiteX11" fmla="*/ 0 w 3182691"/>
              <a:gd name="connsiteY11" fmla="*/ 18288 h 18288"/>
              <a:gd name="connsiteX12" fmla="*/ 0 w 3182691"/>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1" h="18288" fill="none" extrusionOk="0">
                <a:moveTo>
                  <a:pt x="0" y="0"/>
                </a:moveTo>
                <a:cubicBezTo>
                  <a:pt x="253588" y="25878"/>
                  <a:pt x="409323" y="-5359"/>
                  <a:pt x="636538" y="0"/>
                </a:cubicBezTo>
                <a:cubicBezTo>
                  <a:pt x="863753" y="5359"/>
                  <a:pt x="1013406" y="3458"/>
                  <a:pt x="1273076" y="0"/>
                </a:cubicBezTo>
                <a:cubicBezTo>
                  <a:pt x="1532746" y="-3458"/>
                  <a:pt x="1697408" y="-16840"/>
                  <a:pt x="1909615" y="0"/>
                </a:cubicBezTo>
                <a:cubicBezTo>
                  <a:pt x="2121822" y="16840"/>
                  <a:pt x="2213494" y="-18555"/>
                  <a:pt x="2482499" y="0"/>
                </a:cubicBezTo>
                <a:cubicBezTo>
                  <a:pt x="2751504" y="18555"/>
                  <a:pt x="3004132" y="-28750"/>
                  <a:pt x="3182691" y="0"/>
                </a:cubicBezTo>
                <a:cubicBezTo>
                  <a:pt x="3183133" y="4516"/>
                  <a:pt x="3181864" y="12266"/>
                  <a:pt x="3182691" y="18288"/>
                </a:cubicBezTo>
                <a:cubicBezTo>
                  <a:pt x="2947041" y="16687"/>
                  <a:pt x="2875741" y="22937"/>
                  <a:pt x="2609807" y="18288"/>
                </a:cubicBezTo>
                <a:cubicBezTo>
                  <a:pt x="2343873" y="13639"/>
                  <a:pt x="2331203" y="31729"/>
                  <a:pt x="2068749" y="18288"/>
                </a:cubicBezTo>
                <a:cubicBezTo>
                  <a:pt x="1806295" y="4847"/>
                  <a:pt x="1713773" y="47088"/>
                  <a:pt x="1432211" y="18288"/>
                </a:cubicBezTo>
                <a:cubicBezTo>
                  <a:pt x="1150649" y="-10512"/>
                  <a:pt x="982765" y="3747"/>
                  <a:pt x="859327" y="18288"/>
                </a:cubicBezTo>
                <a:cubicBezTo>
                  <a:pt x="735889" y="32829"/>
                  <a:pt x="254183" y="35231"/>
                  <a:pt x="0" y="18288"/>
                </a:cubicBezTo>
                <a:cubicBezTo>
                  <a:pt x="-306" y="11477"/>
                  <a:pt x="485" y="4355"/>
                  <a:pt x="0" y="0"/>
                </a:cubicBezTo>
                <a:close/>
              </a:path>
              <a:path w="3182691" h="18288" stroke="0" extrusionOk="0">
                <a:moveTo>
                  <a:pt x="0" y="0"/>
                </a:moveTo>
                <a:cubicBezTo>
                  <a:pt x="247695" y="-19360"/>
                  <a:pt x="392581" y="-28596"/>
                  <a:pt x="572884" y="0"/>
                </a:cubicBezTo>
                <a:cubicBezTo>
                  <a:pt x="753187" y="28596"/>
                  <a:pt x="922042" y="4121"/>
                  <a:pt x="1113942" y="0"/>
                </a:cubicBezTo>
                <a:cubicBezTo>
                  <a:pt x="1305842" y="-4121"/>
                  <a:pt x="1501806" y="28092"/>
                  <a:pt x="1686826" y="0"/>
                </a:cubicBezTo>
                <a:cubicBezTo>
                  <a:pt x="1871846" y="-28092"/>
                  <a:pt x="2170181" y="-20672"/>
                  <a:pt x="2323364" y="0"/>
                </a:cubicBezTo>
                <a:cubicBezTo>
                  <a:pt x="2476547" y="20672"/>
                  <a:pt x="2919163" y="6097"/>
                  <a:pt x="3182691" y="0"/>
                </a:cubicBezTo>
                <a:cubicBezTo>
                  <a:pt x="3183268" y="4624"/>
                  <a:pt x="3183510" y="11191"/>
                  <a:pt x="3182691" y="18288"/>
                </a:cubicBezTo>
                <a:cubicBezTo>
                  <a:pt x="3026064" y="-10849"/>
                  <a:pt x="2775005" y="23067"/>
                  <a:pt x="2546153" y="18288"/>
                </a:cubicBezTo>
                <a:cubicBezTo>
                  <a:pt x="2317301" y="13509"/>
                  <a:pt x="2164351" y="-9884"/>
                  <a:pt x="1845961" y="18288"/>
                </a:cubicBezTo>
                <a:cubicBezTo>
                  <a:pt x="1527571" y="46460"/>
                  <a:pt x="1455006" y="5824"/>
                  <a:pt x="1304903" y="18288"/>
                </a:cubicBezTo>
                <a:cubicBezTo>
                  <a:pt x="1154800" y="30752"/>
                  <a:pt x="942107" y="-12056"/>
                  <a:pt x="604711" y="18288"/>
                </a:cubicBezTo>
                <a:cubicBezTo>
                  <a:pt x="267315" y="48632"/>
                  <a:pt x="141927" y="-8395"/>
                  <a:pt x="0" y="18288"/>
                </a:cubicBezTo>
                <a:cubicBezTo>
                  <a:pt x="-171" y="12755"/>
                  <a:pt x="-690" y="793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7EDF07A-26DD-904E-8736-02D1C69E138A}"/>
              </a:ext>
            </a:extLst>
          </p:cNvPr>
          <p:cNvSpPr>
            <a:spLocks noGrp="1"/>
          </p:cNvSpPr>
          <p:nvPr>
            <p:ph idx="1"/>
          </p:nvPr>
        </p:nvSpPr>
        <p:spPr>
          <a:xfrm>
            <a:off x="1043402" y="2706624"/>
            <a:ext cx="5170932" cy="3483864"/>
          </a:xfrm>
        </p:spPr>
        <p:txBody>
          <a:bodyPr>
            <a:normAutofit/>
          </a:bodyPr>
          <a:lstStyle/>
          <a:p>
            <a:r>
              <a:rPr lang="en-IN" sz="1900" dirty="0"/>
              <a:t>The Channel::</a:t>
            </a:r>
            <a:r>
              <a:rPr lang="en-IN" sz="1900" dirty="0" err="1"/>
              <a:t>frameDraw</a:t>
            </a:r>
            <a:r>
              <a:rPr lang="en-IN" sz="1900" dirty="0"/>
              <a:t>() method handles the actual rendering. </a:t>
            </a:r>
          </a:p>
          <a:p>
            <a:r>
              <a:rPr lang="en-IN" sz="1900" dirty="0"/>
              <a:t>Equalizer provides OpenGL context, view frustum, viewport, and stereo buffer. </a:t>
            </a:r>
          </a:p>
          <a:p>
            <a:r>
              <a:rPr lang="en-IN" sz="1900" dirty="0"/>
              <a:t>The method must implement view frustum culling and efficient rendering.</a:t>
            </a:r>
            <a:endParaRPr lang="en-US" sz="1900" dirty="0"/>
          </a:p>
        </p:txBody>
      </p:sp>
      <p:pic>
        <p:nvPicPr>
          <p:cNvPr id="7" name="Picture 6" descr="A white text with black text&#10;&#10;Description automatically generated">
            <a:extLst>
              <a:ext uri="{FF2B5EF4-FFF2-40B4-BE49-F238E27FC236}">
                <a16:creationId xmlns:a16="http://schemas.microsoft.com/office/drawing/2014/main" id="{9F2EC035-F76B-3012-BF95-93B7FA0EB718}"/>
              </a:ext>
            </a:extLst>
          </p:cNvPr>
          <p:cNvPicPr>
            <a:picLocks noChangeAspect="1"/>
          </p:cNvPicPr>
          <p:nvPr/>
        </p:nvPicPr>
        <p:blipFill>
          <a:blip r:embed="rId2"/>
          <a:stretch>
            <a:fillRect/>
          </a:stretch>
        </p:blipFill>
        <p:spPr>
          <a:xfrm>
            <a:off x="6788253" y="3159164"/>
            <a:ext cx="3971320" cy="2697656"/>
          </a:xfrm>
          <a:prstGeom prst="rect">
            <a:avLst/>
          </a:prstGeom>
        </p:spPr>
      </p:pic>
      <p:pic>
        <p:nvPicPr>
          <p:cNvPr id="5" name="Picture 4">
            <a:extLst>
              <a:ext uri="{FF2B5EF4-FFF2-40B4-BE49-F238E27FC236}">
                <a16:creationId xmlns:a16="http://schemas.microsoft.com/office/drawing/2014/main" id="{0B087FE7-580C-D150-42E1-05409B1DE64A}"/>
              </a:ext>
            </a:extLst>
          </p:cNvPr>
          <p:cNvPicPr>
            <a:picLocks noChangeAspect="1"/>
          </p:cNvPicPr>
          <p:nvPr/>
        </p:nvPicPr>
        <p:blipFill>
          <a:blip r:embed="rId3"/>
          <a:stretch>
            <a:fillRect/>
          </a:stretch>
        </p:blipFill>
        <p:spPr>
          <a:xfrm>
            <a:off x="6788253" y="2395728"/>
            <a:ext cx="5193097" cy="1033272"/>
          </a:xfrm>
          <a:prstGeom prst="rect">
            <a:avLst/>
          </a:prstGeom>
        </p:spPr>
      </p:pic>
    </p:spTree>
    <p:extLst>
      <p:ext uri="{BB962C8B-B14F-4D97-AF65-F5344CB8AC3E}">
        <p14:creationId xmlns:p14="http://schemas.microsoft.com/office/powerpoint/2010/main" val="4171784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11E0F-8203-47F4-CA16-D1D66EC1463D}"/>
              </a:ext>
            </a:extLst>
          </p:cNvPr>
          <p:cNvSpPr>
            <a:spLocks noGrp="1"/>
          </p:cNvSpPr>
          <p:nvPr>
            <p:ph type="title"/>
          </p:nvPr>
        </p:nvSpPr>
        <p:spPr/>
        <p:txBody>
          <a:bodyPr/>
          <a:lstStyle/>
          <a:p>
            <a:r>
              <a:rPr lang="en-US" dirty="0"/>
              <a:t>UML Diagram</a:t>
            </a:r>
          </a:p>
        </p:txBody>
      </p:sp>
      <p:pic>
        <p:nvPicPr>
          <p:cNvPr id="5" name="Content Placeholder 4" descr="A diagram of a computer&#10;&#10;Description automatically generated">
            <a:extLst>
              <a:ext uri="{FF2B5EF4-FFF2-40B4-BE49-F238E27FC236}">
                <a16:creationId xmlns:a16="http://schemas.microsoft.com/office/drawing/2014/main" id="{B5B8E1A1-E1D0-94EA-2C03-1A99CABFFFAB}"/>
              </a:ext>
            </a:extLst>
          </p:cNvPr>
          <p:cNvPicPr>
            <a:picLocks noGrp="1" noChangeAspect="1"/>
          </p:cNvPicPr>
          <p:nvPr>
            <p:ph idx="1"/>
          </p:nvPr>
        </p:nvPicPr>
        <p:blipFill>
          <a:blip r:embed="rId3"/>
          <a:stretch>
            <a:fillRect/>
          </a:stretch>
        </p:blipFill>
        <p:spPr>
          <a:xfrm>
            <a:off x="1981200" y="1785769"/>
            <a:ext cx="8229600" cy="4270786"/>
          </a:xfrm>
        </p:spPr>
      </p:pic>
    </p:spTree>
    <p:extLst>
      <p:ext uri="{BB962C8B-B14F-4D97-AF65-F5344CB8AC3E}">
        <p14:creationId xmlns:p14="http://schemas.microsoft.com/office/powerpoint/2010/main" val="3344444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F05AD4-64EB-1D67-06DE-F07F578B7AC9}"/>
              </a:ext>
            </a:extLst>
          </p:cNvPr>
          <p:cNvSpPr>
            <a:spLocks noGrp="1"/>
          </p:cNvSpPr>
          <p:nvPr>
            <p:ph type="title"/>
          </p:nvPr>
        </p:nvSpPr>
        <p:spPr>
          <a:xfrm>
            <a:off x="572493" y="238539"/>
            <a:ext cx="11018520" cy="1434415"/>
          </a:xfrm>
        </p:spPr>
        <p:txBody>
          <a:bodyPr anchor="b">
            <a:normAutofit/>
          </a:bodyPr>
          <a:lstStyle/>
          <a:p>
            <a:r>
              <a:rPr lang="en-US" sz="5000" dirty="0"/>
              <a:t>Advanced Rendering and Configurations</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96BDBD5-B8DF-6C12-438D-4F784904F2B6}"/>
              </a:ext>
            </a:extLst>
          </p:cNvPr>
          <p:cNvSpPr>
            <a:spLocks noGrp="1"/>
          </p:cNvSpPr>
          <p:nvPr>
            <p:ph idx="1"/>
          </p:nvPr>
        </p:nvSpPr>
        <p:spPr>
          <a:xfrm>
            <a:off x="572493" y="2071316"/>
            <a:ext cx="6713552" cy="4119172"/>
          </a:xfrm>
        </p:spPr>
        <p:txBody>
          <a:bodyPr anchor="t">
            <a:normAutofit/>
          </a:bodyPr>
          <a:lstStyle/>
          <a:p>
            <a:pPr>
              <a:lnSpc>
                <a:spcPct val="90000"/>
              </a:lnSpc>
            </a:pPr>
            <a:r>
              <a:rPr lang="en-US" sz="2000" dirty="0" err="1"/>
              <a:t>lconfig</a:t>
            </a:r>
            <a:r>
              <a:rPr lang="en-US" sz="2000" dirty="0"/>
              <a:t> can be used to adjust frame synchronization.</a:t>
            </a:r>
          </a:p>
          <a:p>
            <a:pPr>
              <a:lnSpc>
                <a:spcPct val="90000"/>
              </a:lnSpc>
            </a:pPr>
            <a:r>
              <a:rPr lang="en-US" sz="2000" dirty="0"/>
              <a:t>Developers can override additional methods to implement custom rendering behavior:</a:t>
            </a:r>
          </a:p>
          <a:p>
            <a:pPr>
              <a:lnSpc>
                <a:spcPct val="90000"/>
              </a:lnSpc>
            </a:pPr>
            <a:r>
              <a:rPr lang="en-US" sz="2000" dirty="0"/>
              <a:t>‘Channel::</a:t>
            </a:r>
            <a:r>
              <a:rPr lang="en-US" sz="2000" dirty="0" err="1"/>
              <a:t>frameAssemble</a:t>
            </a:r>
            <a:r>
              <a:rPr lang="en-US" sz="2000" dirty="0"/>
              <a:t>()‘: Used for custom image assembly techniques (e.g., back-to-front sorting for volume rendering).</a:t>
            </a:r>
          </a:p>
          <a:p>
            <a:pPr>
              <a:lnSpc>
                <a:spcPct val="90000"/>
              </a:lnSpc>
            </a:pPr>
            <a:r>
              <a:rPr lang="en-US" sz="2000" dirty="0"/>
              <a:t>Volume rendering applications can benefit from custom frame assembly for accurate rendering</a:t>
            </a:r>
          </a:p>
          <a:p>
            <a:pPr>
              <a:lnSpc>
                <a:spcPct val="90000"/>
              </a:lnSpc>
            </a:pPr>
            <a:r>
              <a:rPr lang="en-US" sz="2000" dirty="0"/>
              <a:t>Load balancing is essential for optimizing parallel rendering and this can be controlled using config.</a:t>
            </a:r>
          </a:p>
          <a:p>
            <a:pPr>
              <a:lnSpc>
                <a:spcPct val="90000"/>
              </a:lnSpc>
            </a:pPr>
            <a:r>
              <a:rPr lang="en-US" sz="2000" dirty="0"/>
              <a:t>Sort-First: Load is balanced by adjusting the viewport split.</a:t>
            </a:r>
          </a:p>
          <a:p>
            <a:pPr>
              <a:lnSpc>
                <a:spcPct val="90000"/>
              </a:lnSpc>
            </a:pPr>
            <a:r>
              <a:rPr lang="en-US" sz="2000" dirty="0"/>
              <a:t>Sort-Last: Load is balanced by adjusting the data range subdivision</a:t>
            </a:r>
          </a:p>
        </p:txBody>
      </p:sp>
      <p:pic>
        <p:nvPicPr>
          <p:cNvPr id="5" name="Picture 4" descr="A diagram of different colors and sizes&#10;&#10;Description automatically generated">
            <a:extLst>
              <a:ext uri="{FF2B5EF4-FFF2-40B4-BE49-F238E27FC236}">
                <a16:creationId xmlns:a16="http://schemas.microsoft.com/office/drawing/2014/main" id="{6B1A3362-BD3D-E328-28D8-F4D7FD9FAB1D}"/>
              </a:ext>
            </a:extLst>
          </p:cNvPr>
          <p:cNvPicPr>
            <a:picLocks noChangeAspect="1"/>
          </p:cNvPicPr>
          <p:nvPr/>
        </p:nvPicPr>
        <p:blipFill>
          <a:blip r:embed="rId3"/>
          <a:srcRect l="1831" r="-3" b="-3"/>
          <a:stretch/>
        </p:blipFill>
        <p:spPr>
          <a:xfrm>
            <a:off x="7675658" y="2093976"/>
            <a:ext cx="3941064" cy="4096512"/>
          </a:xfrm>
          <a:prstGeom prst="rect">
            <a:avLst/>
          </a:prstGeom>
        </p:spPr>
      </p:pic>
    </p:spTree>
    <p:extLst>
      <p:ext uri="{BB962C8B-B14F-4D97-AF65-F5344CB8AC3E}">
        <p14:creationId xmlns:p14="http://schemas.microsoft.com/office/powerpoint/2010/main" val="806200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4A11889-49BC-ABE4-A71C-7D403C43E833}"/>
              </a:ext>
            </a:extLst>
          </p:cNvPr>
          <p:cNvSpPr txBox="1">
            <a:spLocks/>
          </p:cNvSpPr>
          <p:nvPr/>
        </p:nvSpPr>
        <p:spPr>
          <a:xfrm>
            <a:off x="838200" y="237305"/>
            <a:ext cx="10515600" cy="1325563"/>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a:t>Test Environment and Data Overview </a:t>
            </a:r>
          </a:p>
        </p:txBody>
      </p:sp>
      <p:sp>
        <p:nvSpPr>
          <p:cNvPr id="8" name="TextBox 7">
            <a:extLst>
              <a:ext uri="{FF2B5EF4-FFF2-40B4-BE49-F238E27FC236}">
                <a16:creationId xmlns:a16="http://schemas.microsoft.com/office/drawing/2014/main" id="{D2E3835A-2BCC-0E67-BE40-0D1C5350E152}"/>
              </a:ext>
            </a:extLst>
          </p:cNvPr>
          <p:cNvSpPr txBox="1"/>
          <p:nvPr/>
        </p:nvSpPr>
        <p:spPr>
          <a:xfrm>
            <a:off x="747252" y="1986116"/>
            <a:ext cx="9320980" cy="2585323"/>
          </a:xfrm>
          <a:prstGeom prst="rect">
            <a:avLst/>
          </a:prstGeom>
          <a:noFill/>
        </p:spPr>
        <p:txBody>
          <a:bodyPr wrap="square" rtlCol="0">
            <a:spAutoFit/>
          </a:bodyPr>
          <a:lstStyle/>
          <a:p>
            <a:r>
              <a:rPr lang="en-IN"/>
              <a:t>The experiments were conducted on two clusters: </a:t>
            </a:r>
          </a:p>
          <a:p>
            <a:pPr marL="285750" indent="-285750">
              <a:buFont typeface="Arial" panose="020B0604020202020204" pitchFamily="34" charset="0"/>
              <a:buChar char="•"/>
            </a:pPr>
            <a:r>
              <a:rPr lang="en-IN" err="1"/>
              <a:t>Hactar</a:t>
            </a:r>
            <a:r>
              <a:rPr lang="en-IN"/>
              <a:t> (6 nodes with </a:t>
            </a:r>
            <a:r>
              <a:rPr lang="en-IN" err="1"/>
              <a:t>Geforce</a:t>
            </a:r>
            <a:r>
              <a:rPr lang="en-IN"/>
              <a:t> 7800 GTX graphics cards, </a:t>
            </a:r>
            <a:r>
              <a:rPr lang="en-IN" err="1"/>
              <a:t>Myrinet</a:t>
            </a:r>
            <a:r>
              <a:rPr lang="en-IN"/>
              <a:t> network). </a:t>
            </a:r>
          </a:p>
          <a:p>
            <a:pPr marL="285750" indent="-285750">
              <a:buFont typeface="Arial" panose="020B0604020202020204" pitchFamily="34" charset="0"/>
              <a:buChar char="•"/>
            </a:pPr>
            <a:r>
              <a:rPr lang="en-IN"/>
              <a:t>Horus (16 nodes with Quadro FX4500 graphics cards, 1 Gbps Ethernet network). </a:t>
            </a:r>
          </a:p>
          <a:p>
            <a:r>
              <a:rPr lang="en-IN"/>
              <a:t>Two test applications were used: </a:t>
            </a:r>
          </a:p>
          <a:p>
            <a:pPr marL="285750" indent="-285750">
              <a:buFont typeface="Arial" panose="020B0604020202020204" pitchFamily="34" charset="0"/>
              <a:buChar char="•"/>
            </a:pPr>
            <a:r>
              <a:rPr lang="en-IN" err="1"/>
              <a:t>eqPly</a:t>
            </a:r>
            <a:r>
              <a:rPr lang="en-IN"/>
              <a:t> (polygonal data rendering). </a:t>
            </a:r>
          </a:p>
          <a:p>
            <a:pPr marL="285750" indent="-285750">
              <a:buFont typeface="Arial" panose="020B0604020202020204" pitchFamily="34" charset="0"/>
              <a:buChar char="•"/>
            </a:pPr>
            <a:r>
              <a:rPr lang="en-IN" err="1"/>
              <a:t>eVolve</a:t>
            </a:r>
            <a:r>
              <a:rPr lang="en-IN"/>
              <a:t> (direct volume rendering). </a:t>
            </a:r>
          </a:p>
          <a:p>
            <a:endParaRPr lang="en-IN"/>
          </a:p>
          <a:p>
            <a:r>
              <a:rPr lang="en-IN"/>
              <a:t>The performance results are based on large 3D data sets like the Thai statue, Lucy, and David models.</a:t>
            </a:r>
          </a:p>
        </p:txBody>
      </p:sp>
      <p:pic>
        <p:nvPicPr>
          <p:cNvPr id="11" name="Picture 10">
            <a:extLst>
              <a:ext uri="{FF2B5EF4-FFF2-40B4-BE49-F238E27FC236}">
                <a16:creationId xmlns:a16="http://schemas.microsoft.com/office/drawing/2014/main" id="{CC25D67A-3A51-32D5-09F9-EC925E76F5EB}"/>
              </a:ext>
            </a:extLst>
          </p:cNvPr>
          <p:cNvPicPr>
            <a:picLocks noChangeAspect="1"/>
          </p:cNvPicPr>
          <p:nvPr/>
        </p:nvPicPr>
        <p:blipFill>
          <a:blip r:embed="rId3"/>
          <a:stretch>
            <a:fillRect/>
          </a:stretch>
        </p:blipFill>
        <p:spPr>
          <a:xfrm>
            <a:off x="838200" y="4871884"/>
            <a:ext cx="4763165" cy="1629002"/>
          </a:xfrm>
          <a:prstGeom prst="rect">
            <a:avLst/>
          </a:prstGeom>
        </p:spPr>
      </p:pic>
      <p:pic>
        <p:nvPicPr>
          <p:cNvPr id="13" name="Picture 12">
            <a:extLst>
              <a:ext uri="{FF2B5EF4-FFF2-40B4-BE49-F238E27FC236}">
                <a16:creationId xmlns:a16="http://schemas.microsoft.com/office/drawing/2014/main" id="{47C0D65F-6749-E154-E404-40A33C1B1595}"/>
              </a:ext>
            </a:extLst>
          </p:cNvPr>
          <p:cNvPicPr>
            <a:picLocks noChangeAspect="1"/>
          </p:cNvPicPr>
          <p:nvPr/>
        </p:nvPicPr>
        <p:blipFill>
          <a:blip r:embed="rId4"/>
          <a:stretch>
            <a:fillRect/>
          </a:stretch>
        </p:blipFill>
        <p:spPr>
          <a:xfrm>
            <a:off x="6327513" y="4775738"/>
            <a:ext cx="4467849" cy="1743318"/>
          </a:xfrm>
          <a:prstGeom prst="rect">
            <a:avLst/>
          </a:prstGeom>
        </p:spPr>
      </p:pic>
    </p:spTree>
    <p:extLst>
      <p:ext uri="{BB962C8B-B14F-4D97-AF65-F5344CB8AC3E}">
        <p14:creationId xmlns:p14="http://schemas.microsoft.com/office/powerpoint/2010/main" val="2019124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BF703-7255-6E17-395B-2A05BE7DE430}"/>
              </a:ext>
            </a:extLst>
          </p:cNvPr>
          <p:cNvSpPr>
            <a:spLocks noGrp="1"/>
          </p:cNvSpPr>
          <p:nvPr>
            <p:ph type="title"/>
          </p:nvPr>
        </p:nvSpPr>
        <p:spPr/>
        <p:txBody>
          <a:bodyPr/>
          <a:lstStyle/>
          <a:p>
            <a:r>
              <a:rPr lang="en-IN"/>
              <a:t>Decomposition Modes </a:t>
            </a:r>
          </a:p>
        </p:txBody>
      </p:sp>
      <p:sp>
        <p:nvSpPr>
          <p:cNvPr id="3" name="Content Placeholder 2">
            <a:extLst>
              <a:ext uri="{FF2B5EF4-FFF2-40B4-BE49-F238E27FC236}">
                <a16:creationId xmlns:a16="http://schemas.microsoft.com/office/drawing/2014/main" id="{CFFF35D7-F65D-05BC-9761-EF8023647313}"/>
              </a:ext>
            </a:extLst>
          </p:cNvPr>
          <p:cNvSpPr>
            <a:spLocks noGrp="1"/>
          </p:cNvSpPr>
          <p:nvPr>
            <p:ph idx="1"/>
          </p:nvPr>
        </p:nvSpPr>
        <p:spPr>
          <a:xfrm>
            <a:off x="769374" y="2141537"/>
            <a:ext cx="10515600" cy="4351338"/>
          </a:xfrm>
        </p:spPr>
        <p:txBody>
          <a:bodyPr/>
          <a:lstStyle/>
          <a:p>
            <a:r>
              <a:rPr lang="en-IN"/>
              <a:t>Sort Last Rendering</a:t>
            </a:r>
          </a:p>
          <a:p>
            <a:r>
              <a:rPr lang="en-IN"/>
              <a:t>Sort First Rendering</a:t>
            </a:r>
          </a:p>
          <a:p>
            <a:r>
              <a:rPr lang="en-IN"/>
              <a:t>Stereo Sort First Rendering</a:t>
            </a:r>
          </a:p>
        </p:txBody>
      </p:sp>
    </p:spTree>
    <p:extLst>
      <p:ext uri="{BB962C8B-B14F-4D97-AF65-F5344CB8AC3E}">
        <p14:creationId xmlns:p14="http://schemas.microsoft.com/office/powerpoint/2010/main" val="2786408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3D53D-3BA7-060C-90F2-4BB1357C6BA2}"/>
              </a:ext>
            </a:extLst>
          </p:cNvPr>
          <p:cNvSpPr>
            <a:spLocks noGrp="1"/>
          </p:cNvSpPr>
          <p:nvPr>
            <p:ph type="title"/>
          </p:nvPr>
        </p:nvSpPr>
        <p:spPr>
          <a:xfrm>
            <a:off x="-299884" y="311509"/>
            <a:ext cx="10972800" cy="1143000"/>
          </a:xfrm>
        </p:spPr>
        <p:txBody>
          <a:bodyPr/>
          <a:lstStyle/>
          <a:p>
            <a:r>
              <a:rPr lang="en-IN"/>
              <a:t>Sort Last Rendering</a:t>
            </a:r>
          </a:p>
        </p:txBody>
      </p:sp>
      <p:pic>
        <p:nvPicPr>
          <p:cNvPr id="9" name="Picture 8">
            <a:extLst>
              <a:ext uri="{FF2B5EF4-FFF2-40B4-BE49-F238E27FC236}">
                <a16:creationId xmlns:a16="http://schemas.microsoft.com/office/drawing/2014/main" id="{21A6DAEA-8C3A-B280-32F1-6A0B796021BE}"/>
              </a:ext>
            </a:extLst>
          </p:cNvPr>
          <p:cNvPicPr>
            <a:picLocks noChangeAspect="1"/>
          </p:cNvPicPr>
          <p:nvPr/>
        </p:nvPicPr>
        <p:blipFill>
          <a:blip r:embed="rId2"/>
          <a:stretch>
            <a:fillRect/>
          </a:stretch>
        </p:blipFill>
        <p:spPr>
          <a:xfrm>
            <a:off x="410680" y="3542558"/>
            <a:ext cx="3720404" cy="3174845"/>
          </a:xfrm>
          <a:prstGeom prst="rect">
            <a:avLst/>
          </a:prstGeom>
        </p:spPr>
      </p:pic>
      <p:pic>
        <p:nvPicPr>
          <p:cNvPr id="11" name="Picture 10">
            <a:extLst>
              <a:ext uri="{FF2B5EF4-FFF2-40B4-BE49-F238E27FC236}">
                <a16:creationId xmlns:a16="http://schemas.microsoft.com/office/drawing/2014/main" id="{3BC104F7-D911-C30C-DE16-59055091D2A6}"/>
              </a:ext>
            </a:extLst>
          </p:cNvPr>
          <p:cNvPicPr>
            <a:picLocks noChangeAspect="1"/>
          </p:cNvPicPr>
          <p:nvPr/>
        </p:nvPicPr>
        <p:blipFill>
          <a:blip r:embed="rId3"/>
          <a:stretch>
            <a:fillRect/>
          </a:stretch>
        </p:blipFill>
        <p:spPr>
          <a:xfrm>
            <a:off x="7997583" y="599385"/>
            <a:ext cx="4035417" cy="2829615"/>
          </a:xfrm>
          <a:prstGeom prst="rect">
            <a:avLst/>
          </a:prstGeom>
        </p:spPr>
      </p:pic>
      <p:sp>
        <p:nvSpPr>
          <p:cNvPr id="12" name="TextBox 11">
            <a:extLst>
              <a:ext uri="{FF2B5EF4-FFF2-40B4-BE49-F238E27FC236}">
                <a16:creationId xmlns:a16="http://schemas.microsoft.com/office/drawing/2014/main" id="{3E186646-0049-9F17-A427-C67034052AA6}"/>
              </a:ext>
            </a:extLst>
          </p:cNvPr>
          <p:cNvSpPr txBox="1"/>
          <p:nvPr/>
        </p:nvSpPr>
        <p:spPr>
          <a:xfrm>
            <a:off x="758766" y="1690687"/>
            <a:ext cx="6182808" cy="2025907"/>
          </a:xfrm>
          <a:prstGeom prst="rect">
            <a:avLst/>
          </a:prstGeom>
          <a:noFill/>
        </p:spPr>
        <p:txBody>
          <a:bodyPr wrap="square" rtlCol="0">
            <a:spAutoFit/>
          </a:bodyPr>
          <a:lstStyle/>
          <a:p>
            <a:r>
              <a:rPr lang="en-US"/>
              <a:t>In Sort-Last, data is divided, rendered separately, and composited based on depth: </a:t>
            </a:r>
          </a:p>
          <a:p>
            <a:r>
              <a:rPr lang="en-US"/>
              <a:t>• Suitable for large datasets or complex scenes. </a:t>
            </a:r>
          </a:p>
          <a:p>
            <a:r>
              <a:rPr lang="en-US"/>
              <a:t>• Example: Volume rendering by dividing the volume into slabs. </a:t>
            </a:r>
          </a:p>
          <a:p>
            <a:r>
              <a:rPr lang="en-US"/>
              <a:t>• Final image assembly performed using z-depth compositing.</a:t>
            </a:r>
            <a:endParaRPr lang="en-IN"/>
          </a:p>
        </p:txBody>
      </p:sp>
      <p:pic>
        <p:nvPicPr>
          <p:cNvPr id="13" name="Picture 12">
            <a:extLst>
              <a:ext uri="{FF2B5EF4-FFF2-40B4-BE49-F238E27FC236}">
                <a16:creationId xmlns:a16="http://schemas.microsoft.com/office/drawing/2014/main" id="{74F32DA6-1D3E-60CF-9260-8A9B24E55810}"/>
              </a:ext>
            </a:extLst>
          </p:cNvPr>
          <p:cNvPicPr>
            <a:picLocks noChangeAspect="1"/>
          </p:cNvPicPr>
          <p:nvPr/>
        </p:nvPicPr>
        <p:blipFill>
          <a:blip r:embed="rId4"/>
          <a:stretch>
            <a:fillRect/>
          </a:stretch>
        </p:blipFill>
        <p:spPr>
          <a:xfrm>
            <a:off x="4380847" y="3704304"/>
            <a:ext cx="3965964" cy="2829615"/>
          </a:xfrm>
          <a:prstGeom prst="rect">
            <a:avLst/>
          </a:prstGeom>
        </p:spPr>
      </p:pic>
      <p:pic>
        <p:nvPicPr>
          <p:cNvPr id="14" name="Picture 13">
            <a:extLst>
              <a:ext uri="{FF2B5EF4-FFF2-40B4-BE49-F238E27FC236}">
                <a16:creationId xmlns:a16="http://schemas.microsoft.com/office/drawing/2014/main" id="{E63081D7-444F-3E2E-8AA2-54EBCEB79CDA}"/>
              </a:ext>
            </a:extLst>
          </p:cNvPr>
          <p:cNvPicPr>
            <a:picLocks noChangeAspect="1"/>
          </p:cNvPicPr>
          <p:nvPr/>
        </p:nvPicPr>
        <p:blipFill>
          <a:blip r:embed="rId5"/>
          <a:stretch>
            <a:fillRect/>
          </a:stretch>
        </p:blipFill>
        <p:spPr>
          <a:xfrm>
            <a:off x="8364409" y="3706412"/>
            <a:ext cx="3670275" cy="2703594"/>
          </a:xfrm>
          <a:prstGeom prst="rect">
            <a:avLst/>
          </a:prstGeom>
        </p:spPr>
      </p:pic>
    </p:spTree>
    <p:extLst>
      <p:ext uri="{BB962C8B-B14F-4D97-AF65-F5344CB8AC3E}">
        <p14:creationId xmlns:p14="http://schemas.microsoft.com/office/powerpoint/2010/main" val="2488102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56ADA-1BFD-562B-9DD3-79D14C3E0D8D}"/>
              </a:ext>
            </a:extLst>
          </p:cNvPr>
          <p:cNvSpPr>
            <a:spLocks noGrp="1"/>
          </p:cNvSpPr>
          <p:nvPr>
            <p:ph type="title"/>
          </p:nvPr>
        </p:nvSpPr>
        <p:spPr>
          <a:xfrm>
            <a:off x="838200" y="200288"/>
            <a:ext cx="10515600" cy="1325563"/>
          </a:xfrm>
        </p:spPr>
        <p:txBody>
          <a:bodyPr/>
          <a:lstStyle/>
          <a:p>
            <a:r>
              <a:rPr lang="en-IN"/>
              <a:t>Sort First Rendering</a:t>
            </a:r>
          </a:p>
        </p:txBody>
      </p:sp>
      <p:pic>
        <p:nvPicPr>
          <p:cNvPr id="7" name="Picture 6">
            <a:extLst>
              <a:ext uri="{FF2B5EF4-FFF2-40B4-BE49-F238E27FC236}">
                <a16:creationId xmlns:a16="http://schemas.microsoft.com/office/drawing/2014/main" id="{DA4D87E0-8745-766C-A256-B2616274FCD6}"/>
              </a:ext>
            </a:extLst>
          </p:cNvPr>
          <p:cNvPicPr>
            <a:picLocks noChangeAspect="1"/>
          </p:cNvPicPr>
          <p:nvPr/>
        </p:nvPicPr>
        <p:blipFill>
          <a:blip r:embed="rId2"/>
          <a:stretch>
            <a:fillRect/>
          </a:stretch>
        </p:blipFill>
        <p:spPr>
          <a:xfrm>
            <a:off x="7035038" y="3246083"/>
            <a:ext cx="4147670" cy="2905259"/>
          </a:xfrm>
          <a:prstGeom prst="rect">
            <a:avLst/>
          </a:prstGeom>
        </p:spPr>
      </p:pic>
      <p:pic>
        <p:nvPicPr>
          <p:cNvPr id="9" name="Picture 8">
            <a:extLst>
              <a:ext uri="{FF2B5EF4-FFF2-40B4-BE49-F238E27FC236}">
                <a16:creationId xmlns:a16="http://schemas.microsoft.com/office/drawing/2014/main" id="{BAB20A94-C5F8-A75C-C142-F4744CA119B5}"/>
              </a:ext>
            </a:extLst>
          </p:cNvPr>
          <p:cNvPicPr>
            <a:picLocks noChangeAspect="1"/>
          </p:cNvPicPr>
          <p:nvPr/>
        </p:nvPicPr>
        <p:blipFill>
          <a:blip r:embed="rId3"/>
          <a:stretch>
            <a:fillRect/>
          </a:stretch>
        </p:blipFill>
        <p:spPr>
          <a:xfrm>
            <a:off x="944098" y="3429000"/>
            <a:ext cx="4496427" cy="2505425"/>
          </a:xfrm>
          <a:prstGeom prst="rect">
            <a:avLst/>
          </a:prstGeom>
        </p:spPr>
      </p:pic>
      <p:sp>
        <p:nvSpPr>
          <p:cNvPr id="3" name="TextBox 2">
            <a:extLst>
              <a:ext uri="{FF2B5EF4-FFF2-40B4-BE49-F238E27FC236}">
                <a16:creationId xmlns:a16="http://schemas.microsoft.com/office/drawing/2014/main" id="{1EEBFC23-C623-3EC7-BB90-AF7444532605}"/>
              </a:ext>
            </a:extLst>
          </p:cNvPr>
          <p:cNvSpPr txBox="1"/>
          <p:nvPr/>
        </p:nvSpPr>
        <p:spPr>
          <a:xfrm>
            <a:off x="586649" y="1525851"/>
            <a:ext cx="10976085" cy="1200329"/>
          </a:xfrm>
          <a:prstGeom prst="rect">
            <a:avLst/>
          </a:prstGeom>
          <a:noFill/>
        </p:spPr>
        <p:txBody>
          <a:bodyPr wrap="square" rtlCol="0">
            <a:spAutoFit/>
          </a:bodyPr>
          <a:lstStyle/>
          <a:p>
            <a:pPr marL="285750" indent="-285750">
              <a:buFont typeface="Arial" panose="020B0604020202020204" pitchFamily="34" charset="0"/>
              <a:buChar char="•"/>
            </a:pPr>
            <a:r>
              <a:rPr lang="en-US"/>
              <a:t>Equalizer uses a sort-first decomposition method to split the scene into different viewports. </a:t>
            </a:r>
          </a:p>
          <a:p>
            <a:pPr marL="285750" indent="-285750">
              <a:buFont typeface="Arial" panose="020B0604020202020204" pitchFamily="34" charset="0"/>
              <a:buChar char="•"/>
            </a:pPr>
            <a:r>
              <a:rPr lang="en-US"/>
              <a:t>Each node renders the portion of the scene visible from its assigned viewpoint.</a:t>
            </a:r>
          </a:p>
          <a:p>
            <a:pPr marL="285750" indent="-285750">
              <a:buFont typeface="Arial" panose="020B0604020202020204" pitchFamily="34" charset="0"/>
              <a:buChar char="•"/>
            </a:pPr>
            <a:r>
              <a:rPr lang="en-US"/>
              <a:t>The rendering task for each screen is handled separately, and there is no need for complex compositing, as each screen has a dedicated view</a:t>
            </a:r>
            <a:endParaRPr lang="en-IN"/>
          </a:p>
        </p:txBody>
      </p:sp>
    </p:spTree>
    <p:extLst>
      <p:ext uri="{BB962C8B-B14F-4D97-AF65-F5344CB8AC3E}">
        <p14:creationId xmlns:p14="http://schemas.microsoft.com/office/powerpoint/2010/main" val="1637650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A73ED-88CE-0AB5-21B9-B63C42883EB5}"/>
              </a:ext>
            </a:extLst>
          </p:cNvPr>
          <p:cNvSpPr>
            <a:spLocks noGrp="1"/>
          </p:cNvSpPr>
          <p:nvPr>
            <p:ph type="title"/>
          </p:nvPr>
        </p:nvSpPr>
        <p:spPr/>
        <p:txBody>
          <a:bodyPr/>
          <a:lstStyle/>
          <a:p>
            <a:r>
              <a:rPr lang="en-IN"/>
              <a:t>Stereo Sort First Rendering</a:t>
            </a:r>
          </a:p>
        </p:txBody>
      </p:sp>
      <p:sp>
        <p:nvSpPr>
          <p:cNvPr id="4" name="TextBox 3">
            <a:extLst>
              <a:ext uri="{FF2B5EF4-FFF2-40B4-BE49-F238E27FC236}">
                <a16:creationId xmlns:a16="http://schemas.microsoft.com/office/drawing/2014/main" id="{0987643F-F8DC-E40A-78EF-83529EA38811}"/>
              </a:ext>
            </a:extLst>
          </p:cNvPr>
          <p:cNvSpPr txBox="1"/>
          <p:nvPr/>
        </p:nvSpPr>
        <p:spPr>
          <a:xfrm>
            <a:off x="838200" y="1621862"/>
            <a:ext cx="10763865" cy="1477328"/>
          </a:xfrm>
          <a:prstGeom prst="rect">
            <a:avLst/>
          </a:prstGeom>
          <a:noFill/>
        </p:spPr>
        <p:txBody>
          <a:bodyPr wrap="square" rtlCol="0">
            <a:spAutoFit/>
          </a:bodyPr>
          <a:lstStyle/>
          <a:p>
            <a:pPr marL="285750" indent="-285750">
              <a:buFont typeface="Arial" panose="020B0604020202020204" pitchFamily="34" charset="0"/>
              <a:buChar char="•"/>
            </a:pPr>
            <a:r>
              <a:rPr lang="en-US"/>
              <a:t>To achieve the 3D effect, stereoscopic rendering is applied. Each node generates two images: one for the left eye and one for the right eye, which are projected in a way that creates depth perception when viewed through 3D glasses. </a:t>
            </a:r>
          </a:p>
          <a:p>
            <a:pPr marL="285750" indent="-285750">
              <a:buFont typeface="Arial" panose="020B0604020202020204" pitchFamily="34" charset="0"/>
              <a:buChar char="•"/>
            </a:pPr>
            <a:r>
              <a:rPr lang="en-US"/>
              <a:t>Equalizer’s compound tree handles stereo decomposition, splitting the rendering task into left-eye and right-eye views, and then further decomposing the screen space into individual channels for each screen.</a:t>
            </a:r>
            <a:endParaRPr lang="en-IN"/>
          </a:p>
        </p:txBody>
      </p:sp>
      <p:pic>
        <p:nvPicPr>
          <p:cNvPr id="6" name="Picture 5">
            <a:extLst>
              <a:ext uri="{FF2B5EF4-FFF2-40B4-BE49-F238E27FC236}">
                <a16:creationId xmlns:a16="http://schemas.microsoft.com/office/drawing/2014/main" id="{0E042D40-2A22-A10D-8BE7-A2E9CAEE665E}"/>
              </a:ext>
            </a:extLst>
          </p:cNvPr>
          <p:cNvPicPr>
            <a:picLocks noChangeAspect="1"/>
          </p:cNvPicPr>
          <p:nvPr/>
        </p:nvPicPr>
        <p:blipFill>
          <a:blip r:embed="rId2"/>
          <a:stretch>
            <a:fillRect/>
          </a:stretch>
        </p:blipFill>
        <p:spPr>
          <a:xfrm>
            <a:off x="3046578" y="3444179"/>
            <a:ext cx="5804912" cy="2863460"/>
          </a:xfrm>
          <a:prstGeom prst="rect">
            <a:avLst/>
          </a:prstGeom>
        </p:spPr>
      </p:pic>
    </p:spTree>
    <p:extLst>
      <p:ext uri="{BB962C8B-B14F-4D97-AF65-F5344CB8AC3E}">
        <p14:creationId xmlns:p14="http://schemas.microsoft.com/office/powerpoint/2010/main" val="224250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657BA-1FBD-6E7B-F746-8E3A9FEC1A47}"/>
              </a:ext>
            </a:extLst>
          </p:cNvPr>
          <p:cNvSpPr>
            <a:spLocks noGrp="1"/>
          </p:cNvSpPr>
          <p:nvPr>
            <p:ph type="title"/>
          </p:nvPr>
        </p:nvSpPr>
        <p:spPr/>
        <p:txBody>
          <a:bodyPr/>
          <a:lstStyle/>
          <a:p>
            <a:r>
              <a:rPr lang="en-IN"/>
              <a:t>Performance Benchmarks (</a:t>
            </a:r>
            <a:r>
              <a:rPr lang="en-IN" err="1"/>
              <a:t>Hactar</a:t>
            </a:r>
            <a:r>
              <a:rPr lang="en-IN"/>
              <a:t>)</a:t>
            </a:r>
          </a:p>
        </p:txBody>
      </p:sp>
      <p:pic>
        <p:nvPicPr>
          <p:cNvPr id="5" name="Picture 4">
            <a:extLst>
              <a:ext uri="{FF2B5EF4-FFF2-40B4-BE49-F238E27FC236}">
                <a16:creationId xmlns:a16="http://schemas.microsoft.com/office/drawing/2014/main" id="{3F4DBF7A-420C-F14D-F654-AB41040E9802}"/>
              </a:ext>
            </a:extLst>
          </p:cNvPr>
          <p:cNvPicPr>
            <a:picLocks noChangeAspect="1"/>
          </p:cNvPicPr>
          <p:nvPr/>
        </p:nvPicPr>
        <p:blipFill>
          <a:blip r:embed="rId2"/>
          <a:stretch>
            <a:fillRect/>
          </a:stretch>
        </p:blipFill>
        <p:spPr>
          <a:xfrm>
            <a:off x="1177966" y="3163529"/>
            <a:ext cx="9678751" cy="2772162"/>
          </a:xfrm>
          <a:prstGeom prst="rect">
            <a:avLst/>
          </a:prstGeom>
        </p:spPr>
      </p:pic>
      <p:sp>
        <p:nvSpPr>
          <p:cNvPr id="3" name="TextBox 2">
            <a:extLst>
              <a:ext uri="{FF2B5EF4-FFF2-40B4-BE49-F238E27FC236}">
                <a16:creationId xmlns:a16="http://schemas.microsoft.com/office/drawing/2014/main" id="{3CA75C36-80DF-311E-73B8-F7B820FEE777}"/>
              </a:ext>
            </a:extLst>
          </p:cNvPr>
          <p:cNvSpPr txBox="1"/>
          <p:nvPr/>
        </p:nvSpPr>
        <p:spPr>
          <a:xfrm>
            <a:off x="838200" y="1690688"/>
            <a:ext cx="8581103" cy="923330"/>
          </a:xfrm>
          <a:prstGeom prst="rect">
            <a:avLst/>
          </a:prstGeom>
          <a:noFill/>
        </p:spPr>
        <p:txBody>
          <a:bodyPr wrap="square" rtlCol="0">
            <a:spAutoFit/>
          </a:bodyPr>
          <a:lstStyle/>
          <a:p>
            <a:r>
              <a:rPr lang="en-US"/>
              <a:t>Tested with Thai statue model (100 frames): </a:t>
            </a:r>
          </a:p>
          <a:p>
            <a:r>
              <a:rPr lang="en-US"/>
              <a:t>• Sort-First: Linear speedup; trivial tile assembly on the destination channel. </a:t>
            </a:r>
          </a:p>
          <a:p>
            <a:r>
              <a:rPr lang="en-US"/>
              <a:t>• Sort-Last: Excellent scalability with direct-send compositing.</a:t>
            </a:r>
            <a:endParaRPr lang="en-IN"/>
          </a:p>
        </p:txBody>
      </p:sp>
    </p:spTree>
    <p:extLst>
      <p:ext uri="{BB962C8B-B14F-4D97-AF65-F5344CB8AC3E}">
        <p14:creationId xmlns:p14="http://schemas.microsoft.com/office/powerpoint/2010/main" val="2011608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96A2-6116-DBDF-3B5E-554A75DE1D2D}"/>
              </a:ext>
            </a:extLst>
          </p:cNvPr>
          <p:cNvSpPr>
            <a:spLocks noGrp="1"/>
          </p:cNvSpPr>
          <p:nvPr>
            <p:ph type="title"/>
          </p:nvPr>
        </p:nvSpPr>
        <p:spPr/>
        <p:txBody>
          <a:bodyPr/>
          <a:lstStyle/>
          <a:p>
            <a:r>
              <a:rPr lang="en-US"/>
              <a:t>What is Equalizer?</a:t>
            </a:r>
            <a:endParaRPr lang="en-IN"/>
          </a:p>
        </p:txBody>
      </p:sp>
      <p:sp>
        <p:nvSpPr>
          <p:cNvPr id="3" name="Content Placeholder 2">
            <a:extLst>
              <a:ext uri="{FF2B5EF4-FFF2-40B4-BE49-F238E27FC236}">
                <a16:creationId xmlns:a16="http://schemas.microsoft.com/office/drawing/2014/main" id="{F61EFFBA-332E-172F-0912-3B7EF61D6AB5}"/>
              </a:ext>
            </a:extLst>
          </p:cNvPr>
          <p:cNvSpPr>
            <a:spLocks noGrp="1"/>
          </p:cNvSpPr>
          <p:nvPr>
            <p:ph idx="1"/>
          </p:nvPr>
        </p:nvSpPr>
        <p:spPr/>
        <p:txBody>
          <a:bodyPr/>
          <a:lstStyle/>
          <a:p>
            <a:pPr marL="0" indent="0">
              <a:buNone/>
            </a:pPr>
            <a:r>
              <a:rPr lang="en-IN"/>
              <a:t>A toolkit for scalable parallel rendering based on OpenGL</a:t>
            </a:r>
          </a:p>
        </p:txBody>
      </p:sp>
      <p:pic>
        <p:nvPicPr>
          <p:cNvPr id="5" name="Picture 4">
            <a:extLst>
              <a:ext uri="{FF2B5EF4-FFF2-40B4-BE49-F238E27FC236}">
                <a16:creationId xmlns:a16="http://schemas.microsoft.com/office/drawing/2014/main" id="{77E60ABF-249F-30CC-0E9F-9D736699A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486" y="3572540"/>
            <a:ext cx="10753314" cy="2604423"/>
          </a:xfrm>
          <a:prstGeom prst="rect">
            <a:avLst/>
          </a:prstGeom>
        </p:spPr>
      </p:pic>
    </p:spTree>
    <p:extLst>
      <p:ext uri="{BB962C8B-B14F-4D97-AF65-F5344CB8AC3E}">
        <p14:creationId xmlns:p14="http://schemas.microsoft.com/office/powerpoint/2010/main" val="1686535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FB3B6-68B7-0BB8-784D-EA3334BC0FD5}"/>
              </a:ext>
            </a:extLst>
          </p:cNvPr>
          <p:cNvSpPr>
            <a:spLocks noGrp="1"/>
          </p:cNvSpPr>
          <p:nvPr>
            <p:ph type="title"/>
          </p:nvPr>
        </p:nvSpPr>
        <p:spPr/>
        <p:txBody>
          <a:bodyPr/>
          <a:lstStyle/>
          <a:p>
            <a:r>
              <a:rPr lang="en-IN"/>
              <a:t>Performance Benchmarks (Horus)</a:t>
            </a:r>
          </a:p>
        </p:txBody>
      </p:sp>
      <p:pic>
        <p:nvPicPr>
          <p:cNvPr id="7" name="Picture 6">
            <a:extLst>
              <a:ext uri="{FF2B5EF4-FFF2-40B4-BE49-F238E27FC236}">
                <a16:creationId xmlns:a16="http://schemas.microsoft.com/office/drawing/2014/main" id="{C9F4877E-4DD7-668F-741D-B12ED1204A10}"/>
              </a:ext>
            </a:extLst>
          </p:cNvPr>
          <p:cNvPicPr>
            <a:picLocks noChangeAspect="1"/>
          </p:cNvPicPr>
          <p:nvPr/>
        </p:nvPicPr>
        <p:blipFill>
          <a:blip r:embed="rId3"/>
          <a:stretch>
            <a:fillRect/>
          </a:stretch>
        </p:blipFill>
        <p:spPr>
          <a:xfrm>
            <a:off x="6626942" y="2821858"/>
            <a:ext cx="5565058" cy="3895893"/>
          </a:xfrm>
          <a:prstGeom prst="rect">
            <a:avLst/>
          </a:prstGeom>
        </p:spPr>
      </p:pic>
      <p:pic>
        <p:nvPicPr>
          <p:cNvPr id="9" name="Picture 8">
            <a:extLst>
              <a:ext uri="{FF2B5EF4-FFF2-40B4-BE49-F238E27FC236}">
                <a16:creationId xmlns:a16="http://schemas.microsoft.com/office/drawing/2014/main" id="{56FBE377-CE4C-934C-FAD7-5473266A6195}"/>
              </a:ext>
            </a:extLst>
          </p:cNvPr>
          <p:cNvPicPr>
            <a:picLocks noChangeAspect="1"/>
          </p:cNvPicPr>
          <p:nvPr/>
        </p:nvPicPr>
        <p:blipFill>
          <a:blip r:embed="rId4"/>
          <a:stretch>
            <a:fillRect/>
          </a:stretch>
        </p:blipFill>
        <p:spPr>
          <a:xfrm>
            <a:off x="349223" y="3038168"/>
            <a:ext cx="6277719" cy="3454707"/>
          </a:xfrm>
          <a:prstGeom prst="rect">
            <a:avLst/>
          </a:prstGeom>
        </p:spPr>
      </p:pic>
      <p:sp>
        <p:nvSpPr>
          <p:cNvPr id="3" name="TextBox 2">
            <a:extLst>
              <a:ext uri="{FF2B5EF4-FFF2-40B4-BE49-F238E27FC236}">
                <a16:creationId xmlns:a16="http://schemas.microsoft.com/office/drawing/2014/main" id="{0AFEA2E7-3DBA-671A-D0E6-4F2158ED6A97}"/>
              </a:ext>
            </a:extLst>
          </p:cNvPr>
          <p:cNvSpPr txBox="1"/>
          <p:nvPr/>
        </p:nvSpPr>
        <p:spPr>
          <a:xfrm>
            <a:off x="838200" y="1602658"/>
            <a:ext cx="10586884" cy="923330"/>
          </a:xfrm>
          <a:prstGeom prst="rect">
            <a:avLst/>
          </a:prstGeom>
          <a:noFill/>
        </p:spPr>
        <p:txBody>
          <a:bodyPr wrap="square" rtlCol="0">
            <a:spAutoFit/>
          </a:bodyPr>
          <a:lstStyle/>
          <a:p>
            <a:r>
              <a:rPr lang="en-IN"/>
              <a:t>Evaluating system bottlenecks with pixel readback, transmission, z-compositing: </a:t>
            </a:r>
          </a:p>
          <a:p>
            <a:r>
              <a:rPr lang="en-IN"/>
              <a:t>• Sort-First: Polygonal rendering limited to 35 FPS, volume rendering with back-to-front blending.</a:t>
            </a:r>
          </a:p>
          <a:p>
            <a:r>
              <a:rPr lang="en-IN"/>
              <a:t> • Sort-Last: Achieved near-linear speedup in large datasets (225M triangles, 512³ voxels).</a:t>
            </a:r>
          </a:p>
        </p:txBody>
      </p:sp>
    </p:spTree>
    <p:extLst>
      <p:ext uri="{BB962C8B-B14F-4D97-AF65-F5344CB8AC3E}">
        <p14:creationId xmlns:p14="http://schemas.microsoft.com/office/powerpoint/2010/main" val="2608770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5C5D6-75DC-587D-7688-E66DC80320E7}"/>
              </a:ext>
            </a:extLst>
          </p:cNvPr>
          <p:cNvSpPr>
            <a:spLocks noGrp="1"/>
          </p:cNvSpPr>
          <p:nvPr>
            <p:ph type="title"/>
          </p:nvPr>
        </p:nvSpPr>
        <p:spPr/>
        <p:txBody>
          <a:bodyPr/>
          <a:lstStyle/>
          <a:p>
            <a:r>
              <a:rPr lang="en-IN"/>
              <a:t>Equalizer vs Chromium</a:t>
            </a:r>
          </a:p>
        </p:txBody>
      </p:sp>
      <p:pic>
        <p:nvPicPr>
          <p:cNvPr id="5" name="Picture 4">
            <a:extLst>
              <a:ext uri="{FF2B5EF4-FFF2-40B4-BE49-F238E27FC236}">
                <a16:creationId xmlns:a16="http://schemas.microsoft.com/office/drawing/2014/main" id="{7BFC2FF2-688A-9AC4-429C-C3948CC92760}"/>
              </a:ext>
            </a:extLst>
          </p:cNvPr>
          <p:cNvPicPr>
            <a:picLocks noChangeAspect="1"/>
          </p:cNvPicPr>
          <p:nvPr/>
        </p:nvPicPr>
        <p:blipFill>
          <a:blip r:embed="rId2"/>
          <a:stretch>
            <a:fillRect/>
          </a:stretch>
        </p:blipFill>
        <p:spPr>
          <a:xfrm>
            <a:off x="7110415" y="1477729"/>
            <a:ext cx="4996535" cy="5129547"/>
          </a:xfrm>
          <a:prstGeom prst="rect">
            <a:avLst/>
          </a:prstGeom>
        </p:spPr>
      </p:pic>
      <p:pic>
        <p:nvPicPr>
          <p:cNvPr id="7" name="Picture 6">
            <a:extLst>
              <a:ext uri="{FF2B5EF4-FFF2-40B4-BE49-F238E27FC236}">
                <a16:creationId xmlns:a16="http://schemas.microsoft.com/office/drawing/2014/main" id="{43BB2283-F077-5028-A954-74B5302891A2}"/>
              </a:ext>
            </a:extLst>
          </p:cNvPr>
          <p:cNvPicPr>
            <a:picLocks noChangeAspect="1"/>
          </p:cNvPicPr>
          <p:nvPr/>
        </p:nvPicPr>
        <p:blipFill>
          <a:blip r:embed="rId3"/>
          <a:stretch>
            <a:fillRect/>
          </a:stretch>
        </p:blipFill>
        <p:spPr>
          <a:xfrm>
            <a:off x="775927" y="3241127"/>
            <a:ext cx="5320073" cy="3251748"/>
          </a:xfrm>
          <a:prstGeom prst="rect">
            <a:avLst/>
          </a:prstGeom>
        </p:spPr>
      </p:pic>
      <p:sp>
        <p:nvSpPr>
          <p:cNvPr id="4" name="TextBox 3">
            <a:extLst>
              <a:ext uri="{FF2B5EF4-FFF2-40B4-BE49-F238E27FC236}">
                <a16:creationId xmlns:a16="http://schemas.microsoft.com/office/drawing/2014/main" id="{0504C1A5-E39F-6DE9-B0D2-5DD7558D57E5}"/>
              </a:ext>
            </a:extLst>
          </p:cNvPr>
          <p:cNvSpPr txBox="1"/>
          <p:nvPr/>
        </p:nvSpPr>
        <p:spPr>
          <a:xfrm>
            <a:off x="734579" y="1481248"/>
            <a:ext cx="6096000" cy="1754326"/>
          </a:xfrm>
          <a:prstGeom prst="rect">
            <a:avLst/>
          </a:prstGeom>
          <a:noFill/>
        </p:spPr>
        <p:txBody>
          <a:bodyPr wrap="square">
            <a:spAutoFit/>
          </a:bodyPr>
          <a:lstStyle/>
          <a:p>
            <a:r>
              <a:rPr lang="en-US"/>
              <a:t>Equalizer outperforms Chromium in scalability for tiled display wall configurations:</a:t>
            </a:r>
            <a:br>
              <a:rPr lang="en-US"/>
            </a:br>
            <a:r>
              <a:rPr lang="en-US"/>
              <a:t>• Chromium performance stagnates when more nodes are added.</a:t>
            </a:r>
            <a:br>
              <a:rPr lang="en-US"/>
            </a:br>
            <a:r>
              <a:rPr lang="en-US"/>
              <a:t>• Equalizer continues to scale well due to distributed parallel frustum culling.</a:t>
            </a:r>
            <a:endParaRPr lang="en-IN"/>
          </a:p>
        </p:txBody>
      </p:sp>
    </p:spTree>
    <p:extLst>
      <p:ext uri="{BB962C8B-B14F-4D97-AF65-F5344CB8AC3E}">
        <p14:creationId xmlns:p14="http://schemas.microsoft.com/office/powerpoint/2010/main" val="2280407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5BAA9-0FBE-420B-CDF4-22091A69AD1E}"/>
              </a:ext>
            </a:extLst>
          </p:cNvPr>
          <p:cNvSpPr>
            <a:spLocks noGrp="1"/>
          </p:cNvSpPr>
          <p:nvPr>
            <p:ph type="title"/>
          </p:nvPr>
        </p:nvSpPr>
        <p:spPr/>
        <p:txBody>
          <a:bodyPr/>
          <a:lstStyle/>
          <a:p>
            <a:r>
              <a:rPr lang="en-IN"/>
              <a:t>Latency and Viewport Size</a:t>
            </a:r>
          </a:p>
        </p:txBody>
      </p:sp>
      <p:pic>
        <p:nvPicPr>
          <p:cNvPr id="5" name="Picture 4">
            <a:extLst>
              <a:ext uri="{FF2B5EF4-FFF2-40B4-BE49-F238E27FC236}">
                <a16:creationId xmlns:a16="http://schemas.microsoft.com/office/drawing/2014/main" id="{6C3F9B1F-5F5F-2E67-0B39-508C45FCF719}"/>
              </a:ext>
            </a:extLst>
          </p:cNvPr>
          <p:cNvPicPr>
            <a:picLocks noChangeAspect="1"/>
          </p:cNvPicPr>
          <p:nvPr/>
        </p:nvPicPr>
        <p:blipFill>
          <a:blip r:embed="rId2"/>
          <a:stretch>
            <a:fillRect/>
          </a:stretch>
        </p:blipFill>
        <p:spPr>
          <a:xfrm>
            <a:off x="1439413" y="3542427"/>
            <a:ext cx="8935697" cy="2657846"/>
          </a:xfrm>
          <a:prstGeom prst="rect">
            <a:avLst/>
          </a:prstGeom>
        </p:spPr>
      </p:pic>
      <p:sp>
        <p:nvSpPr>
          <p:cNvPr id="3" name="TextBox 2">
            <a:extLst>
              <a:ext uri="{FF2B5EF4-FFF2-40B4-BE49-F238E27FC236}">
                <a16:creationId xmlns:a16="http://schemas.microsoft.com/office/drawing/2014/main" id="{4FA4F601-37B6-5A48-5FDB-DEAF16FAA63C}"/>
              </a:ext>
            </a:extLst>
          </p:cNvPr>
          <p:cNvSpPr txBox="1"/>
          <p:nvPr/>
        </p:nvSpPr>
        <p:spPr>
          <a:xfrm>
            <a:off x="993058" y="1543664"/>
            <a:ext cx="10264877" cy="923330"/>
          </a:xfrm>
          <a:prstGeom prst="rect">
            <a:avLst/>
          </a:prstGeom>
          <a:noFill/>
        </p:spPr>
        <p:txBody>
          <a:bodyPr wrap="square" rtlCol="0">
            <a:spAutoFit/>
          </a:bodyPr>
          <a:lstStyle/>
          <a:p>
            <a:r>
              <a:rPr lang="en-US"/>
              <a:t>Impact of latency and viewport size on performance (sort-last, direct-send):</a:t>
            </a:r>
          </a:p>
          <a:p>
            <a:r>
              <a:rPr lang="en-US"/>
              <a:t> • Latency: Increased latency by 1-2 frames improves performance by 15%. </a:t>
            </a:r>
          </a:p>
          <a:p>
            <a:r>
              <a:rPr lang="en-US"/>
              <a:t>• Viewport Size: Performance approaches constant as draw costs reduce by parallelization.</a:t>
            </a:r>
            <a:endParaRPr lang="en-IN"/>
          </a:p>
        </p:txBody>
      </p:sp>
    </p:spTree>
    <p:extLst>
      <p:ext uri="{BB962C8B-B14F-4D97-AF65-F5344CB8AC3E}">
        <p14:creationId xmlns:p14="http://schemas.microsoft.com/office/powerpoint/2010/main" val="985347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1CD56-22B7-CC0A-F060-E64DDB7560B2}"/>
              </a:ext>
            </a:extLst>
          </p:cNvPr>
          <p:cNvSpPr>
            <a:spLocks noGrp="1"/>
          </p:cNvSpPr>
          <p:nvPr>
            <p:ph type="title"/>
          </p:nvPr>
        </p:nvSpPr>
        <p:spPr/>
        <p:txBody>
          <a:bodyPr/>
          <a:lstStyle/>
          <a:p>
            <a:r>
              <a:rPr lang="en-IN"/>
              <a:t>Conclusion</a:t>
            </a:r>
          </a:p>
        </p:txBody>
      </p:sp>
      <p:sp>
        <p:nvSpPr>
          <p:cNvPr id="3" name="Content Placeholder 2">
            <a:extLst>
              <a:ext uri="{FF2B5EF4-FFF2-40B4-BE49-F238E27FC236}">
                <a16:creationId xmlns:a16="http://schemas.microsoft.com/office/drawing/2014/main" id="{75EC53DC-776A-4963-4C9E-E5F94BBA7E77}"/>
              </a:ext>
            </a:extLst>
          </p:cNvPr>
          <p:cNvSpPr>
            <a:spLocks noGrp="1"/>
          </p:cNvSpPr>
          <p:nvPr>
            <p:ph idx="1"/>
          </p:nvPr>
        </p:nvSpPr>
        <p:spPr>
          <a:xfrm>
            <a:off x="838200" y="1690688"/>
            <a:ext cx="10515600" cy="4351338"/>
          </a:xfrm>
        </p:spPr>
        <p:txBody>
          <a:bodyPr vert="horz" lIns="91440" tIns="45720" rIns="91440" bIns="45720" rtlCol="0" anchor="t">
            <a:normAutofit/>
          </a:bodyPr>
          <a:lstStyle/>
          <a:p>
            <a:r>
              <a:rPr lang="en-US"/>
              <a:t>Equalizer Framework</a:t>
            </a:r>
            <a:endParaRPr lang="en-US">
              <a:ea typeface="Calibri"/>
              <a:cs typeface="Calibri"/>
            </a:endParaRPr>
          </a:p>
          <a:p>
            <a:r>
              <a:rPr lang="en-US"/>
              <a:t>Flexible Compound Tree Structure</a:t>
            </a:r>
            <a:endParaRPr lang="en-US">
              <a:ea typeface="Calibri"/>
              <a:cs typeface="Calibri"/>
            </a:endParaRPr>
          </a:p>
          <a:p>
            <a:r>
              <a:rPr lang="en-US"/>
              <a:t>Efficient Compositing Algorithms</a:t>
            </a:r>
            <a:endParaRPr lang="en-US">
              <a:ea typeface="Calibri"/>
              <a:cs typeface="Calibri"/>
            </a:endParaRPr>
          </a:p>
          <a:p>
            <a:r>
              <a:rPr lang="en-US"/>
              <a:t>Support for Sort-First and Sort-Last Rendering</a:t>
            </a:r>
            <a:endParaRPr lang="en-US">
              <a:ea typeface="Calibri"/>
              <a:cs typeface="Calibri"/>
            </a:endParaRPr>
          </a:p>
          <a:p>
            <a:r>
              <a:rPr lang="en-US"/>
              <a:t>Scalable and Generic Design</a:t>
            </a:r>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535531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199B5-9389-C067-6384-D6F5A13EEC8E}"/>
              </a:ext>
            </a:extLst>
          </p:cNvPr>
          <p:cNvSpPr>
            <a:spLocks noGrp="1"/>
          </p:cNvSpPr>
          <p:nvPr>
            <p:ph type="title"/>
          </p:nvPr>
        </p:nvSpPr>
        <p:spPr/>
        <p:txBody>
          <a:bodyPr/>
          <a:lstStyle/>
          <a:p>
            <a:r>
              <a:rPr lang="en-US"/>
              <a:t>Why Equalizer?</a:t>
            </a:r>
            <a:endParaRPr lang="en-IN"/>
          </a:p>
        </p:txBody>
      </p:sp>
      <p:sp>
        <p:nvSpPr>
          <p:cNvPr id="3" name="Content Placeholder 2">
            <a:extLst>
              <a:ext uri="{FF2B5EF4-FFF2-40B4-BE49-F238E27FC236}">
                <a16:creationId xmlns:a16="http://schemas.microsoft.com/office/drawing/2014/main" id="{95FB820E-E6BD-3F9C-1E08-63F999809D56}"/>
              </a:ext>
            </a:extLst>
          </p:cNvPr>
          <p:cNvSpPr>
            <a:spLocks noGrp="1"/>
          </p:cNvSpPr>
          <p:nvPr>
            <p:ph idx="1"/>
          </p:nvPr>
        </p:nvSpPr>
        <p:spPr/>
        <p:txBody>
          <a:bodyPr>
            <a:normAutofit fontScale="92500" lnSpcReduction="10000"/>
          </a:bodyPr>
          <a:lstStyle/>
          <a:p>
            <a:pPr>
              <a:lnSpc>
                <a:spcPct val="150000"/>
              </a:lnSpc>
            </a:pPr>
            <a:r>
              <a:rPr lang="en-US"/>
              <a:t>Compound Trees for Resource Flexibility</a:t>
            </a:r>
          </a:p>
          <a:p>
            <a:pPr>
              <a:lnSpc>
                <a:spcPct val="150000"/>
              </a:lnSpc>
            </a:pPr>
            <a:r>
              <a:rPr lang="en-IN"/>
              <a:t>Simple Task Decomposition &amp; Compositing</a:t>
            </a:r>
            <a:endParaRPr lang="en-US"/>
          </a:p>
          <a:p>
            <a:pPr>
              <a:lnSpc>
                <a:spcPct val="150000"/>
              </a:lnSpc>
            </a:pPr>
            <a:r>
              <a:rPr lang="en-IN"/>
              <a:t>Automatic Task Distribution</a:t>
            </a:r>
          </a:p>
          <a:p>
            <a:pPr>
              <a:lnSpc>
                <a:spcPct val="150000"/>
              </a:lnSpc>
            </a:pPr>
            <a:r>
              <a:rPr lang="en-IN"/>
              <a:t>Decentralized Architecture</a:t>
            </a:r>
            <a:endParaRPr lang="en-US"/>
          </a:p>
          <a:p>
            <a:pPr>
              <a:lnSpc>
                <a:spcPct val="150000"/>
              </a:lnSpc>
            </a:pPr>
            <a:r>
              <a:rPr lang="en-IN"/>
              <a:t>Low-Latency Synchronization</a:t>
            </a:r>
          </a:p>
          <a:p>
            <a:pPr>
              <a:lnSpc>
                <a:spcPct val="150000"/>
              </a:lnSpc>
            </a:pPr>
            <a:r>
              <a:rPr lang="en-IN"/>
              <a:t>Minimally Invasive Programming</a:t>
            </a:r>
          </a:p>
        </p:txBody>
      </p:sp>
    </p:spTree>
    <p:extLst>
      <p:ext uri="{BB962C8B-B14F-4D97-AF65-F5344CB8AC3E}">
        <p14:creationId xmlns:p14="http://schemas.microsoft.com/office/powerpoint/2010/main" val="1716505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AEC33-E886-094D-F0DB-90D9B693E846}"/>
              </a:ext>
            </a:extLst>
          </p:cNvPr>
          <p:cNvSpPr>
            <a:spLocks noGrp="1"/>
          </p:cNvSpPr>
          <p:nvPr>
            <p:ph type="title"/>
          </p:nvPr>
        </p:nvSpPr>
        <p:spPr/>
        <p:txBody>
          <a:bodyPr/>
          <a:lstStyle/>
          <a:p>
            <a:r>
              <a:rPr lang="en-US"/>
              <a:t>A Comparison</a:t>
            </a:r>
            <a:endParaRPr lang="en-IN"/>
          </a:p>
        </p:txBody>
      </p:sp>
      <p:pic>
        <p:nvPicPr>
          <p:cNvPr id="5" name="Picture 4">
            <a:extLst>
              <a:ext uri="{FF2B5EF4-FFF2-40B4-BE49-F238E27FC236}">
                <a16:creationId xmlns:a16="http://schemas.microsoft.com/office/drawing/2014/main" id="{2FE4F4CF-44C2-CD2B-7D16-43FE24B52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253" y="1721580"/>
            <a:ext cx="6115493" cy="4239425"/>
          </a:xfrm>
          <a:prstGeom prst="rect">
            <a:avLst/>
          </a:prstGeom>
        </p:spPr>
      </p:pic>
    </p:spTree>
    <p:extLst>
      <p:ext uri="{BB962C8B-B14F-4D97-AF65-F5344CB8AC3E}">
        <p14:creationId xmlns:p14="http://schemas.microsoft.com/office/powerpoint/2010/main" val="1311592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B04D5-AAC2-6070-7426-6B048FC6E7CF}"/>
              </a:ext>
            </a:extLst>
          </p:cNvPr>
          <p:cNvSpPr>
            <a:spLocks noGrp="1"/>
          </p:cNvSpPr>
          <p:nvPr>
            <p:ph type="title"/>
          </p:nvPr>
        </p:nvSpPr>
        <p:spPr/>
        <p:txBody>
          <a:bodyPr/>
          <a:lstStyle/>
          <a:p>
            <a:r>
              <a:rPr lang="en-IN"/>
              <a:t>System Architecture</a:t>
            </a:r>
          </a:p>
        </p:txBody>
      </p:sp>
      <p:sp>
        <p:nvSpPr>
          <p:cNvPr id="3" name="Content Placeholder 2">
            <a:extLst>
              <a:ext uri="{FF2B5EF4-FFF2-40B4-BE49-F238E27FC236}">
                <a16:creationId xmlns:a16="http://schemas.microsoft.com/office/drawing/2014/main" id="{546018D6-1F91-5372-7148-C2524B5C13BE}"/>
              </a:ext>
            </a:extLst>
          </p:cNvPr>
          <p:cNvSpPr>
            <a:spLocks noGrp="1"/>
          </p:cNvSpPr>
          <p:nvPr>
            <p:ph idx="1"/>
          </p:nvPr>
        </p:nvSpPr>
        <p:spPr/>
        <p:txBody>
          <a:bodyPr vert="horz" lIns="91440" tIns="45720" rIns="91440" bIns="45720" rtlCol="0" anchor="t">
            <a:normAutofit/>
          </a:bodyPr>
          <a:lstStyle/>
          <a:p>
            <a:pPr>
              <a:lnSpc>
                <a:spcPct val="150000"/>
              </a:lnSpc>
            </a:pPr>
            <a:r>
              <a:rPr lang="en-IN"/>
              <a:t>Interface</a:t>
            </a:r>
          </a:p>
          <a:p>
            <a:pPr>
              <a:lnSpc>
                <a:spcPct val="150000"/>
              </a:lnSpc>
            </a:pPr>
            <a:r>
              <a:rPr lang="en-IN"/>
              <a:t>Application</a:t>
            </a:r>
            <a:endParaRPr lang="en-IN">
              <a:ea typeface="Calibri"/>
              <a:cs typeface="Calibri"/>
            </a:endParaRPr>
          </a:p>
          <a:p>
            <a:pPr>
              <a:lnSpc>
                <a:spcPct val="150000"/>
              </a:lnSpc>
            </a:pPr>
            <a:r>
              <a:rPr lang="en-IN"/>
              <a:t>Rendering Client</a:t>
            </a:r>
            <a:endParaRPr lang="en-IN">
              <a:ea typeface="Calibri"/>
              <a:cs typeface="Calibri"/>
            </a:endParaRPr>
          </a:p>
          <a:p>
            <a:pPr>
              <a:lnSpc>
                <a:spcPct val="150000"/>
              </a:lnSpc>
            </a:pPr>
            <a:r>
              <a:rPr lang="en-IN"/>
              <a:t>Equalizer Server</a:t>
            </a:r>
            <a:endParaRPr lang="en-IN">
              <a:ea typeface="Calibri"/>
              <a:cs typeface="Calibri"/>
            </a:endParaRPr>
          </a:p>
          <a:p>
            <a:pPr>
              <a:lnSpc>
                <a:spcPct val="150000"/>
              </a:lnSpc>
            </a:pPr>
            <a:r>
              <a:rPr lang="en-IN"/>
              <a:t>Compound Trees</a:t>
            </a:r>
            <a:endParaRPr lang="en-IN">
              <a:ea typeface="Calibri"/>
              <a:cs typeface="Calibri"/>
            </a:endParaRPr>
          </a:p>
        </p:txBody>
      </p:sp>
    </p:spTree>
    <p:extLst>
      <p:ext uri="{BB962C8B-B14F-4D97-AF65-F5344CB8AC3E}">
        <p14:creationId xmlns:p14="http://schemas.microsoft.com/office/powerpoint/2010/main" val="3559396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A8AD2-F0A3-1299-1CC4-3EA5627373CC}"/>
              </a:ext>
            </a:extLst>
          </p:cNvPr>
          <p:cNvSpPr>
            <a:spLocks noGrp="1"/>
          </p:cNvSpPr>
          <p:nvPr>
            <p:ph type="title"/>
          </p:nvPr>
        </p:nvSpPr>
        <p:spPr/>
        <p:txBody>
          <a:bodyPr/>
          <a:lstStyle/>
          <a:p>
            <a:r>
              <a:rPr lang="en-IN"/>
              <a:t>Interface</a:t>
            </a:r>
          </a:p>
        </p:txBody>
      </p:sp>
      <p:sp>
        <p:nvSpPr>
          <p:cNvPr id="3" name="Content Placeholder 2">
            <a:extLst>
              <a:ext uri="{FF2B5EF4-FFF2-40B4-BE49-F238E27FC236}">
                <a16:creationId xmlns:a16="http://schemas.microsoft.com/office/drawing/2014/main" id="{398C512E-C67C-7763-4DC3-63AE038B64D5}"/>
              </a:ext>
            </a:extLst>
          </p:cNvPr>
          <p:cNvSpPr>
            <a:spLocks noGrp="1"/>
          </p:cNvSpPr>
          <p:nvPr>
            <p:ph idx="1"/>
          </p:nvPr>
        </p:nvSpPr>
        <p:spPr/>
        <p:txBody>
          <a:bodyPr>
            <a:normAutofit fontScale="92500" lnSpcReduction="10000"/>
          </a:bodyPr>
          <a:lstStyle/>
          <a:p>
            <a:pPr>
              <a:lnSpc>
                <a:spcPct val="150000"/>
              </a:lnSpc>
            </a:pPr>
            <a:r>
              <a:rPr lang="en-IN"/>
              <a:t>C++ Class based Framework</a:t>
            </a:r>
          </a:p>
          <a:p>
            <a:pPr>
              <a:lnSpc>
                <a:spcPct val="150000"/>
              </a:lnSpc>
            </a:pPr>
            <a:r>
              <a:rPr lang="en-IN"/>
              <a:t>Overrides Task Methods</a:t>
            </a:r>
          </a:p>
          <a:p>
            <a:pPr>
              <a:lnSpc>
                <a:spcPct val="150000"/>
              </a:lnSpc>
            </a:pPr>
            <a:r>
              <a:rPr lang="en-IN"/>
              <a:t>System-wide configurational Server</a:t>
            </a:r>
          </a:p>
          <a:p>
            <a:pPr>
              <a:lnSpc>
                <a:spcPct val="150000"/>
              </a:lnSpc>
            </a:pPr>
            <a:r>
              <a:rPr lang="en-IN"/>
              <a:t>Peer-to-Peer Network Layer; TCP/IP Sockets and InfiniBand</a:t>
            </a:r>
          </a:p>
          <a:p>
            <a:pPr>
              <a:lnSpc>
                <a:spcPct val="150000"/>
              </a:lnSpc>
            </a:pPr>
            <a:r>
              <a:rPr lang="en-IN">
                <a:solidFill>
                  <a:srgbClr val="FF0000"/>
                </a:solidFill>
              </a:rPr>
              <a:t>No MPI !!</a:t>
            </a:r>
          </a:p>
          <a:p>
            <a:pPr>
              <a:lnSpc>
                <a:spcPct val="150000"/>
              </a:lnSpc>
            </a:pPr>
            <a:r>
              <a:rPr lang="en-IN">
                <a:solidFill>
                  <a:srgbClr val="FF0000"/>
                </a:solidFill>
              </a:rPr>
              <a:t>Parallel data access and distribution problem</a:t>
            </a:r>
          </a:p>
        </p:txBody>
      </p:sp>
    </p:spTree>
    <p:extLst>
      <p:ext uri="{BB962C8B-B14F-4D97-AF65-F5344CB8AC3E}">
        <p14:creationId xmlns:p14="http://schemas.microsoft.com/office/powerpoint/2010/main" val="3651750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1A342-AE61-864F-AC84-A825DF91483C}"/>
              </a:ext>
            </a:extLst>
          </p:cNvPr>
          <p:cNvSpPr>
            <a:spLocks noGrp="1"/>
          </p:cNvSpPr>
          <p:nvPr>
            <p:ph type="title"/>
          </p:nvPr>
        </p:nvSpPr>
        <p:spPr/>
        <p:txBody>
          <a:bodyPr/>
          <a:lstStyle/>
          <a:p>
            <a:pPr algn="l"/>
            <a:r>
              <a:rPr lang="en-IN"/>
              <a:t>Application</a:t>
            </a:r>
          </a:p>
        </p:txBody>
      </p:sp>
      <p:pic>
        <p:nvPicPr>
          <p:cNvPr id="5" name="Picture 4">
            <a:extLst>
              <a:ext uri="{FF2B5EF4-FFF2-40B4-BE49-F238E27FC236}">
                <a16:creationId xmlns:a16="http://schemas.microsoft.com/office/drawing/2014/main" id="{3DB23C99-AAC9-5677-1377-D2DB4C8352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4778" y="387350"/>
            <a:ext cx="4781550" cy="6105525"/>
          </a:xfrm>
          <a:prstGeom prst="rect">
            <a:avLst/>
          </a:prstGeom>
        </p:spPr>
      </p:pic>
    </p:spTree>
    <p:extLst>
      <p:ext uri="{BB962C8B-B14F-4D97-AF65-F5344CB8AC3E}">
        <p14:creationId xmlns:p14="http://schemas.microsoft.com/office/powerpoint/2010/main" val="258978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9A1ED-7311-6CFA-D926-91F889BDA192}"/>
              </a:ext>
            </a:extLst>
          </p:cNvPr>
          <p:cNvSpPr>
            <a:spLocks noGrp="1"/>
          </p:cNvSpPr>
          <p:nvPr>
            <p:ph type="title"/>
          </p:nvPr>
        </p:nvSpPr>
        <p:spPr/>
        <p:txBody>
          <a:bodyPr/>
          <a:lstStyle/>
          <a:p>
            <a:r>
              <a:rPr lang="en-IN"/>
              <a:t>Rendering Client</a:t>
            </a:r>
          </a:p>
        </p:txBody>
      </p:sp>
      <p:sp>
        <p:nvSpPr>
          <p:cNvPr id="3" name="Content Placeholder 2">
            <a:extLst>
              <a:ext uri="{FF2B5EF4-FFF2-40B4-BE49-F238E27FC236}">
                <a16:creationId xmlns:a16="http://schemas.microsoft.com/office/drawing/2014/main" id="{17A1225E-1CD4-4B40-4BE6-08774CDCE715}"/>
              </a:ext>
            </a:extLst>
          </p:cNvPr>
          <p:cNvSpPr>
            <a:spLocks noGrp="1"/>
          </p:cNvSpPr>
          <p:nvPr>
            <p:ph idx="1"/>
          </p:nvPr>
        </p:nvSpPr>
        <p:spPr/>
        <p:txBody>
          <a:bodyPr/>
          <a:lstStyle/>
          <a:p>
            <a:pPr>
              <a:lnSpc>
                <a:spcPct val="150000"/>
              </a:lnSpc>
            </a:pPr>
            <a:r>
              <a:rPr lang="en-US"/>
              <a:t>Main thread, network thread, and one per GPU for rendering tasks</a:t>
            </a:r>
          </a:p>
          <a:p>
            <a:pPr>
              <a:lnSpc>
                <a:spcPct val="150000"/>
              </a:lnSpc>
            </a:pPr>
            <a:r>
              <a:rPr lang="en-US"/>
              <a:t>Receives task parameters from the server via network</a:t>
            </a:r>
          </a:p>
          <a:p>
            <a:pPr>
              <a:lnSpc>
                <a:spcPct val="150000"/>
              </a:lnSpc>
            </a:pPr>
            <a:r>
              <a:rPr lang="en-US"/>
              <a:t>Controlled entirely by the Equalizer framework; no main loop required</a:t>
            </a:r>
            <a:endParaRPr lang="en-IN"/>
          </a:p>
        </p:txBody>
      </p:sp>
    </p:spTree>
    <p:extLst>
      <p:ext uri="{BB962C8B-B14F-4D97-AF65-F5344CB8AC3E}">
        <p14:creationId xmlns:p14="http://schemas.microsoft.com/office/powerpoint/2010/main" val="30748456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2422</TotalTime>
  <Words>2547</Words>
  <Application>Microsoft Macintosh PowerPoint</Application>
  <PresentationFormat>Widescreen</PresentationFormat>
  <Paragraphs>236</Paragraphs>
  <Slides>33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Aptos</vt:lpstr>
      <vt:lpstr>Arial</vt:lpstr>
      <vt:lpstr>Calibri</vt:lpstr>
      <vt:lpstr>Office Theme</vt:lpstr>
      <vt:lpstr>EQUALIZER A Scalable Parallel Rendering Framework</vt:lpstr>
      <vt:lpstr>Introduction</vt:lpstr>
      <vt:lpstr>What is Equalizer?</vt:lpstr>
      <vt:lpstr>Why Equalizer?</vt:lpstr>
      <vt:lpstr>A Comparison</vt:lpstr>
      <vt:lpstr>System Architecture</vt:lpstr>
      <vt:lpstr>Interface</vt:lpstr>
      <vt:lpstr>Application</vt:lpstr>
      <vt:lpstr>Rendering Client</vt:lpstr>
      <vt:lpstr>Equalizer Server</vt:lpstr>
      <vt:lpstr>What are Compound Trees?</vt:lpstr>
      <vt:lpstr>Basic Structure of a Compound Tree</vt:lpstr>
      <vt:lpstr>Decomposition - Attributes</vt:lpstr>
      <vt:lpstr>Example - Sort- First Rendering</vt:lpstr>
      <vt:lpstr>Example - Sort-Last Rendering</vt:lpstr>
      <vt:lpstr>Stereo sort first Rendering</vt:lpstr>
      <vt:lpstr>Multi-Screen Rendering with Compound Trees</vt:lpstr>
      <vt:lpstr>Benefits of Compound Trees</vt:lpstr>
      <vt:lpstr>Data Consistency ?</vt:lpstr>
      <vt:lpstr>Execution Flow </vt:lpstr>
      <vt:lpstr>Rendering with Channel::frameDraw</vt:lpstr>
      <vt:lpstr>UML Diagram</vt:lpstr>
      <vt:lpstr>Advanced Rendering and Configurations</vt:lpstr>
      <vt:lpstr>PowerPoint Presentation</vt:lpstr>
      <vt:lpstr>Decomposition Modes </vt:lpstr>
      <vt:lpstr>Sort Last Rendering</vt:lpstr>
      <vt:lpstr>Sort First Rendering</vt:lpstr>
      <vt:lpstr>Stereo Sort First Rendering</vt:lpstr>
      <vt:lpstr>Performance Benchmarks (Hactar)</vt:lpstr>
      <vt:lpstr>Performance Benchmarks (Horus)</vt:lpstr>
      <vt:lpstr>Equalizer vs Chromium</vt:lpstr>
      <vt:lpstr>Latency and Viewport Size</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Lakshvant Balachandran</cp:lastModifiedBy>
  <cp:revision>3</cp:revision>
  <dcterms:created xsi:type="dcterms:W3CDTF">2013-01-27T09:14:16Z</dcterms:created>
  <dcterms:modified xsi:type="dcterms:W3CDTF">2024-09-28T06:12:15Z</dcterms:modified>
  <cp:category/>
</cp:coreProperties>
</file>